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sldIdLst>
    <p:sldId id="256" r:id="rId2"/>
    <p:sldId id="258" r:id="rId3"/>
    <p:sldId id="261" r:id="rId4"/>
    <p:sldId id="263" r:id="rId5"/>
    <p:sldId id="262" r:id="rId6"/>
    <p:sldId id="265" r:id="rId7"/>
    <p:sldId id="268" r:id="rId8"/>
    <p:sldId id="269" r:id="rId9"/>
    <p:sldId id="270" r:id="rId10"/>
    <p:sldId id="274" r:id="rId11"/>
    <p:sldId id="271" r:id="rId12"/>
    <p:sldId id="272" r:id="rId13"/>
    <p:sldId id="273" r:id="rId14"/>
    <p:sldId id="259"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5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9C43F-187A-4AC5-8401-8FA658615A02}" type="datetimeFigureOut">
              <a:rPr lang="en-US" smtClean="0"/>
              <a:t>3/4/2016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D4064-61EB-4482-A865-9B0227CA5063}" type="slidenum">
              <a:rPr lang="en-US" smtClean="0"/>
              <a:t>‹#›</a:t>
            </a:fld>
            <a:endParaRPr lang="en-US" dirty="0"/>
          </a:p>
        </p:txBody>
      </p:sp>
    </p:spTree>
    <p:extLst>
      <p:ext uri="{BB962C8B-B14F-4D97-AF65-F5344CB8AC3E}">
        <p14:creationId xmlns:p14="http://schemas.microsoft.com/office/powerpoint/2010/main" val="1916712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you ever seen this image before?  Well this image means that the</a:t>
            </a:r>
            <a:r>
              <a:rPr lang="en-US" baseline="0" dirty="0" smtClean="0"/>
              <a:t> work is a fixed work.  Fixed works can be musical, written, artistic, or even performed.  </a:t>
            </a:r>
            <a:endParaRPr lang="en-US" dirty="0"/>
          </a:p>
        </p:txBody>
      </p:sp>
      <p:sp>
        <p:nvSpPr>
          <p:cNvPr id="4" name="Slide Number Placeholder 3"/>
          <p:cNvSpPr>
            <a:spLocks noGrp="1"/>
          </p:cNvSpPr>
          <p:nvPr>
            <p:ph type="sldNum" sz="quarter" idx="10"/>
          </p:nvPr>
        </p:nvSpPr>
        <p:spPr/>
        <p:txBody>
          <a:bodyPr/>
          <a:lstStyle/>
          <a:p>
            <a:fld id="{E1AD4064-61EB-4482-A865-9B0227CA5063}" type="slidenum">
              <a:rPr lang="en-US" smtClean="0"/>
              <a:t>2</a:t>
            </a:fld>
            <a:endParaRPr lang="en-US" dirty="0"/>
          </a:p>
        </p:txBody>
      </p:sp>
    </p:spTree>
    <p:extLst>
      <p:ext uri="{BB962C8B-B14F-4D97-AF65-F5344CB8AC3E}">
        <p14:creationId xmlns:p14="http://schemas.microsoft.com/office/powerpoint/2010/main" val="3757801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Identify the</a:t>
            </a:r>
            <a:r>
              <a:rPr lang="en-US" baseline="0" dirty="0" smtClean="0"/>
              <a:t> owner.  Sometimes it’s simple as looking at the copyright notice for their name.</a:t>
            </a:r>
          </a:p>
          <a:p>
            <a:r>
              <a:rPr lang="en-US" baseline="0" dirty="0" smtClean="0"/>
              <a:t>2. Identify the rights needed.  How will you be using the material?  Will you be reproducing, distributing, or modifying the work?</a:t>
            </a:r>
          </a:p>
          <a:p>
            <a:r>
              <a:rPr lang="en-US" baseline="0" dirty="0" smtClean="0"/>
              <a:t>3. Contact the owner and decide if you will need to pay for their material.</a:t>
            </a:r>
          </a:p>
          <a:p>
            <a:r>
              <a:rPr lang="en-US" baseline="0" dirty="0" smtClean="0"/>
              <a:t>4. Always get their permission in writing explaining how you will be using the materials and their agreement.</a:t>
            </a:r>
            <a:endParaRPr lang="en-US" dirty="0"/>
          </a:p>
        </p:txBody>
      </p:sp>
      <p:sp>
        <p:nvSpPr>
          <p:cNvPr id="4" name="Slide Number Placeholder 3"/>
          <p:cNvSpPr>
            <a:spLocks noGrp="1"/>
          </p:cNvSpPr>
          <p:nvPr>
            <p:ph type="sldNum" sz="quarter" idx="10"/>
          </p:nvPr>
        </p:nvSpPr>
        <p:spPr/>
        <p:txBody>
          <a:bodyPr/>
          <a:lstStyle/>
          <a:p>
            <a:fld id="{E1AD4064-61EB-4482-A865-9B0227CA5063}" type="slidenum">
              <a:rPr lang="en-US" smtClean="0"/>
              <a:t>9</a:t>
            </a:fld>
            <a:endParaRPr lang="en-US" dirty="0"/>
          </a:p>
        </p:txBody>
      </p:sp>
    </p:spTree>
    <p:extLst>
      <p:ext uri="{BB962C8B-B14F-4D97-AF65-F5344CB8AC3E}">
        <p14:creationId xmlns:p14="http://schemas.microsoft.com/office/powerpoint/2010/main" val="3544608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The</a:t>
            </a:r>
            <a:r>
              <a:rPr lang="en-US" baseline="0" dirty="0" smtClean="0"/>
              <a:t> answer is copyright infringement.  Congress holds that videotapes of publicly broadcast shows and it can only be shown for 10 days afterward unless the copyright holder grants allowances for teachers.  </a:t>
            </a:r>
            <a:endParaRPr lang="en-US" dirty="0"/>
          </a:p>
        </p:txBody>
      </p:sp>
      <p:sp>
        <p:nvSpPr>
          <p:cNvPr id="4" name="Slide Number Placeholder 3"/>
          <p:cNvSpPr>
            <a:spLocks noGrp="1"/>
          </p:cNvSpPr>
          <p:nvPr>
            <p:ph type="sldNum" sz="quarter" idx="10"/>
          </p:nvPr>
        </p:nvSpPr>
        <p:spPr/>
        <p:txBody>
          <a:bodyPr/>
          <a:lstStyle/>
          <a:p>
            <a:fld id="{E1AD4064-61EB-4482-A865-9B0227CA5063}" type="slidenum">
              <a:rPr lang="en-US" smtClean="0"/>
              <a:t>11</a:t>
            </a:fld>
            <a:endParaRPr lang="en-US" dirty="0"/>
          </a:p>
        </p:txBody>
      </p:sp>
    </p:spTree>
    <p:extLst>
      <p:ext uri="{BB962C8B-B14F-4D97-AF65-F5344CB8AC3E}">
        <p14:creationId xmlns:p14="http://schemas.microsoft.com/office/powerpoint/2010/main" val="200605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Copyright</a:t>
            </a:r>
            <a:r>
              <a:rPr lang="en-US" baseline="0" dirty="0" smtClean="0"/>
              <a:t> Infringement.</a:t>
            </a:r>
          </a:p>
          <a:p>
            <a:r>
              <a:rPr lang="en-US" baseline="0" dirty="0" smtClean="0"/>
              <a:t>Using videos for entertainment and rewards are excluded under the copyright guidelines.  To show the movie she would need to find a version from an authorized distributor who can license her to show it.</a:t>
            </a:r>
            <a:endParaRPr lang="en-US" dirty="0"/>
          </a:p>
        </p:txBody>
      </p:sp>
      <p:sp>
        <p:nvSpPr>
          <p:cNvPr id="4" name="Slide Number Placeholder 3"/>
          <p:cNvSpPr>
            <a:spLocks noGrp="1"/>
          </p:cNvSpPr>
          <p:nvPr>
            <p:ph type="sldNum" sz="quarter" idx="10"/>
          </p:nvPr>
        </p:nvSpPr>
        <p:spPr/>
        <p:txBody>
          <a:bodyPr/>
          <a:lstStyle/>
          <a:p>
            <a:fld id="{E1AD4064-61EB-4482-A865-9B0227CA5063}" type="slidenum">
              <a:rPr lang="en-US" smtClean="0"/>
              <a:t>12</a:t>
            </a:fld>
            <a:endParaRPr lang="en-US" dirty="0"/>
          </a:p>
        </p:txBody>
      </p:sp>
    </p:spTree>
    <p:extLst>
      <p:ext uri="{BB962C8B-B14F-4D97-AF65-F5344CB8AC3E}">
        <p14:creationId xmlns:p14="http://schemas.microsoft.com/office/powerpoint/2010/main" val="4235044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No, the television station is wrong.  They do not hold the copyright on Dr. Oz’s show and the use would occur within 10 school days after the broadcast.</a:t>
            </a:r>
            <a:endParaRPr lang="en-US" dirty="0"/>
          </a:p>
        </p:txBody>
      </p:sp>
      <p:sp>
        <p:nvSpPr>
          <p:cNvPr id="4" name="Slide Number Placeholder 3"/>
          <p:cNvSpPr>
            <a:spLocks noGrp="1"/>
          </p:cNvSpPr>
          <p:nvPr>
            <p:ph type="sldNum" sz="quarter" idx="10"/>
          </p:nvPr>
        </p:nvSpPr>
        <p:spPr/>
        <p:txBody>
          <a:bodyPr/>
          <a:lstStyle/>
          <a:p>
            <a:fld id="{E1AD4064-61EB-4482-A865-9B0227CA5063}" type="slidenum">
              <a:rPr lang="en-US" smtClean="0"/>
              <a:t>13</a:t>
            </a:fld>
            <a:endParaRPr lang="en-US" dirty="0"/>
          </a:p>
        </p:txBody>
      </p:sp>
    </p:spTree>
    <p:extLst>
      <p:ext uri="{BB962C8B-B14F-4D97-AF65-F5344CB8AC3E}">
        <p14:creationId xmlns:p14="http://schemas.microsoft.com/office/powerpoint/2010/main" val="304955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81D364A-8E94-4747-B37A-A0ACE7043D77}" type="datetimeFigureOut">
              <a:rPr lang="en-US" smtClean="0"/>
              <a:t>3/4/2016</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18DA3E5-4EC9-4136-BDFC-E14838087F0B}"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1D364A-8E94-4747-B37A-A0ACE7043D77}" type="datetimeFigureOut">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8DA3E5-4EC9-4136-BDFC-E14838087F0B}"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1D364A-8E94-4747-B37A-A0ACE7043D77}" type="datetimeFigureOut">
              <a:rPr lang="en-US" smtClean="0"/>
              <a:t>3/4/2016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8DA3E5-4EC9-4136-BDFC-E14838087F0B}"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81D364A-8E94-4747-B37A-A0ACE7043D77}" type="datetimeFigureOut">
              <a:rPr lang="en-US" smtClean="0"/>
              <a:t>3/4/2016</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318DA3E5-4EC9-4136-BDFC-E14838087F0B}"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F81D364A-8E94-4747-B37A-A0ACE7043D77}" type="datetimeFigureOut">
              <a:rPr lang="en-US" smtClean="0"/>
              <a:t>3/4/2016</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318DA3E5-4EC9-4136-BDFC-E14838087F0B}" type="slidenum">
              <a:rPr lang="en-US" smtClean="0"/>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81D364A-8E94-4747-B37A-A0ACE7043D77}" type="datetimeFigureOut">
              <a:rPr lang="en-US" smtClean="0"/>
              <a:t>3/4/2016</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318DA3E5-4EC9-4136-BDFC-E14838087F0B}"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81D364A-8E94-4747-B37A-A0ACE7043D77}" type="datetimeFigureOut">
              <a:rPr lang="en-US" smtClean="0"/>
              <a:t>3/4/2016</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18DA3E5-4EC9-4136-BDFC-E14838087F0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1D364A-8E94-4747-B37A-A0ACE7043D77}" type="datetimeFigureOut">
              <a:rPr lang="en-US" smtClean="0"/>
              <a:t>3/4/2016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8DA3E5-4EC9-4136-BDFC-E14838087F0B}"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81D364A-8E94-4747-B37A-A0ACE7043D77}" type="datetimeFigureOut">
              <a:rPr lang="en-US" smtClean="0"/>
              <a:t>3/4/2016</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318DA3E5-4EC9-4136-BDFC-E14838087F0B}"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81D364A-8E94-4747-B37A-A0ACE7043D77}" type="datetimeFigureOut">
              <a:rPr lang="en-US" smtClean="0"/>
              <a:t>3/4/2016</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18DA3E5-4EC9-4136-BDFC-E14838087F0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81D364A-8E94-4747-B37A-A0ACE7043D77}" type="datetimeFigureOut">
              <a:rPr lang="en-US" smtClean="0"/>
              <a:t>3/4/2016</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18DA3E5-4EC9-4136-BDFC-E14838087F0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81D364A-8E94-4747-B37A-A0ACE7043D77}" type="datetimeFigureOut">
              <a:rPr lang="en-US" smtClean="0"/>
              <a:t>3/4/2016</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18DA3E5-4EC9-4136-BDFC-E14838087F0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pyright.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pyright.gov/circs/cir21.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Copyright &amp; Fair Use:</a:t>
            </a:r>
            <a:endParaRPr lang="en-US" dirty="0"/>
          </a:p>
        </p:txBody>
      </p:sp>
      <p:sp>
        <p:nvSpPr>
          <p:cNvPr id="3" name="Subtitle 2"/>
          <p:cNvSpPr>
            <a:spLocks noGrp="1"/>
          </p:cNvSpPr>
          <p:nvPr>
            <p:ph type="subTitle" idx="1"/>
          </p:nvPr>
        </p:nvSpPr>
        <p:spPr/>
        <p:txBody>
          <a:bodyPr/>
          <a:lstStyle/>
          <a:p>
            <a:r>
              <a:rPr lang="en-US" dirty="0" smtClean="0"/>
              <a:t>What does it mean for broadcasts?</a:t>
            </a:r>
            <a:endParaRPr lang="en-US" dirty="0"/>
          </a:p>
        </p:txBody>
      </p:sp>
      <p:sp>
        <p:nvSpPr>
          <p:cNvPr id="4" name="TextBox 3"/>
          <p:cNvSpPr txBox="1"/>
          <p:nvPr/>
        </p:nvSpPr>
        <p:spPr>
          <a:xfrm>
            <a:off x="4419600" y="5105400"/>
            <a:ext cx="4572000" cy="646331"/>
          </a:xfrm>
          <a:prstGeom prst="rect">
            <a:avLst/>
          </a:prstGeom>
          <a:noFill/>
        </p:spPr>
        <p:txBody>
          <a:bodyPr wrap="square" rtlCol="0">
            <a:spAutoFit/>
          </a:bodyPr>
          <a:lstStyle/>
          <a:p>
            <a:r>
              <a:rPr lang="en-US" dirty="0" smtClean="0"/>
              <a:t>Tabitha Edmondson-Goodman</a:t>
            </a:r>
          </a:p>
          <a:p>
            <a:r>
              <a:rPr lang="en-US" dirty="0" smtClean="0"/>
              <a:t>Multimedia &amp; Web Design</a:t>
            </a:r>
            <a:endParaRPr lang="en-US" dirty="0"/>
          </a:p>
        </p:txBody>
      </p:sp>
    </p:spTree>
    <p:extLst>
      <p:ext uri="{BB962C8B-B14F-4D97-AF65-F5344CB8AC3E}">
        <p14:creationId xmlns:p14="http://schemas.microsoft.com/office/powerpoint/2010/main" val="382134953"/>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5151" y="2967335"/>
            <a:ext cx="8853706" cy="1107996"/>
          </a:xfrm>
          <a:prstGeom prst="rect">
            <a:avLst/>
          </a:prstGeom>
          <a:noFill/>
        </p:spPr>
        <p:txBody>
          <a:bodyPr wrap="none" lIns="91440" tIns="45720" rIns="91440" bIns="45720">
            <a:spAutoFit/>
          </a:bodyPr>
          <a:lstStyle/>
          <a:p>
            <a:pPr algn="ctr"/>
            <a:r>
              <a:rPr lang="en-US"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Test your knowledge!</a:t>
            </a:r>
            <a:endParaRPr lang="en-US" sz="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883666655"/>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Infringement or Fair Use?</a:t>
            </a:r>
            <a:endParaRPr lang="en-US" dirty="0"/>
          </a:p>
        </p:txBody>
      </p:sp>
      <p:sp>
        <p:nvSpPr>
          <p:cNvPr id="3" name="Content Placeholder 2"/>
          <p:cNvSpPr>
            <a:spLocks noGrp="1"/>
          </p:cNvSpPr>
          <p:nvPr>
            <p:ph idx="1"/>
          </p:nvPr>
        </p:nvSpPr>
        <p:spPr/>
        <p:txBody>
          <a:bodyPr/>
          <a:lstStyle/>
          <a:p>
            <a:r>
              <a:rPr lang="en-US" dirty="0" smtClean="0"/>
              <a:t>Mr. Sanders, your history teacher, taped the Challenger disaster in 1986.  He taped the broadcast at home on his VCR.  He planned to share this broadcast with his AP history class.  Is this covered under fair use or is it copyright infringement?</a:t>
            </a:r>
            <a:endParaRPr lang="en-US" dirty="0"/>
          </a:p>
        </p:txBody>
      </p:sp>
      <p:pic>
        <p:nvPicPr>
          <p:cNvPr id="7171" name="Picture 3" descr="C:\Users\tedmondsongoodman\AppData\Local\Microsoft\Windows\Temporary Internet Files\Content.IE5\ZGN6R33U\nasa-Sts-27-198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4800600"/>
            <a:ext cx="1824725" cy="1706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114068"/>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Infringement or Fair Use?</a:t>
            </a:r>
            <a:endParaRPr lang="en-US" dirty="0"/>
          </a:p>
        </p:txBody>
      </p:sp>
      <p:sp>
        <p:nvSpPr>
          <p:cNvPr id="3" name="Content Placeholder 2"/>
          <p:cNvSpPr>
            <a:spLocks noGrp="1"/>
          </p:cNvSpPr>
          <p:nvPr>
            <p:ph idx="1"/>
          </p:nvPr>
        </p:nvSpPr>
        <p:spPr/>
        <p:txBody>
          <a:bodyPr/>
          <a:lstStyle/>
          <a:p>
            <a:r>
              <a:rPr lang="en-US" dirty="0" smtClean="0"/>
              <a:t>One of the paraprofessionals is in charge of the Good Behavior Club.  Students are allowed to come to this room when they exhibit positive behavior throughout the week.  This week she decides to rent Frozen from Redbox to reward the students.  Is this considered Fair Use or Copyright Infringement?</a:t>
            </a:r>
            <a:endParaRPr lang="en-US" dirty="0"/>
          </a:p>
        </p:txBody>
      </p:sp>
      <p:pic>
        <p:nvPicPr>
          <p:cNvPr id="8194" name="Picture 2" descr="C:\Users\tedmondsongoodman\AppData\Local\Microsoft\Windows\Temporary Internet Files\Content.IE5\ZGN6R33U\movie-making-software-children-200X2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5257800"/>
            <a:ext cx="12954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155685"/>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Infringement or Fair Use?</a:t>
            </a:r>
            <a:endParaRPr lang="en-US" dirty="0"/>
          </a:p>
        </p:txBody>
      </p:sp>
      <p:sp>
        <p:nvSpPr>
          <p:cNvPr id="3" name="Content Placeholder 2"/>
          <p:cNvSpPr>
            <a:spLocks noGrp="1"/>
          </p:cNvSpPr>
          <p:nvPr>
            <p:ph idx="1"/>
          </p:nvPr>
        </p:nvSpPr>
        <p:spPr/>
        <p:txBody>
          <a:bodyPr/>
          <a:lstStyle/>
          <a:p>
            <a:r>
              <a:rPr lang="en-US" dirty="0" smtClean="0"/>
              <a:t>Dr. Oz has a great show scheduled tomorrow on teenage health and hygiene.  Our school PE teacher wants to show it to her classes.  She contacts the local television station, but they denied her permission to show it because it is a violation of the copyright law.  Can they do this? </a:t>
            </a:r>
            <a:endParaRPr lang="en-US" dirty="0"/>
          </a:p>
        </p:txBody>
      </p:sp>
      <p:pic>
        <p:nvPicPr>
          <p:cNvPr id="9218" name="Picture 2" descr="C:\Users\tedmondsongoodman\AppData\Local\Microsoft\Windows\Temporary Internet Files\Content.IE5\RZ0MDXRI\doctor[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2427" y="5105400"/>
            <a:ext cx="1496483"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040671"/>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Need more information?</a:t>
            </a:r>
            <a:endParaRPr lang="en-US" dirty="0"/>
          </a:p>
        </p:txBody>
      </p:sp>
      <p:sp>
        <p:nvSpPr>
          <p:cNvPr id="3" name="Content Placeholder 2"/>
          <p:cNvSpPr>
            <a:spLocks noGrp="1"/>
          </p:cNvSpPr>
          <p:nvPr>
            <p:ph idx="1"/>
          </p:nvPr>
        </p:nvSpPr>
        <p:spPr/>
        <p:txBody>
          <a:bodyPr/>
          <a:lstStyle/>
          <a:p>
            <a:r>
              <a:rPr lang="en-US" sz="4000" dirty="0" smtClean="0"/>
              <a:t>Do you still have questions about copyright and fair use?  Please visit the U.S. Copyright Office at: </a:t>
            </a:r>
            <a:r>
              <a:rPr lang="en-US" sz="4000" dirty="0" smtClean="0">
                <a:hlinkClick r:id="rId2"/>
              </a:rPr>
              <a:t>http://www.copyright.gov</a:t>
            </a:r>
            <a:endParaRPr lang="en-US" sz="4000" dirty="0" smtClean="0"/>
          </a:p>
          <a:p>
            <a:endParaRPr lang="en-US" sz="4000" dirty="0" smtClean="0"/>
          </a:p>
          <a:p>
            <a:endParaRPr lang="en-US" dirty="0"/>
          </a:p>
        </p:txBody>
      </p:sp>
    </p:spTree>
    <p:extLst>
      <p:ext uri="{BB962C8B-B14F-4D97-AF65-F5344CB8AC3E}">
        <p14:creationId xmlns:p14="http://schemas.microsoft.com/office/powerpoint/2010/main" val="768036005"/>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References:</a:t>
            </a:r>
            <a:endParaRPr lang="en-US" dirty="0"/>
          </a:p>
        </p:txBody>
      </p:sp>
      <p:sp>
        <p:nvSpPr>
          <p:cNvPr id="3" name="Subtitle 2"/>
          <p:cNvSpPr>
            <a:spLocks noGrp="1"/>
          </p:cNvSpPr>
          <p:nvPr>
            <p:ph type="subTitle" idx="1"/>
          </p:nvPr>
        </p:nvSpPr>
        <p:spPr>
          <a:xfrm>
            <a:off x="540544" y="2250280"/>
            <a:ext cx="8062912" cy="3540920"/>
          </a:xfrm>
        </p:spPr>
        <p:txBody>
          <a:bodyPr>
            <a:normAutofit fontScale="92500" lnSpcReduction="20000"/>
          </a:bodyPr>
          <a:lstStyle/>
          <a:p>
            <a:pPr marL="457200" indent="-457200" algn="l">
              <a:buFont typeface="Arial" panose="020B0604020202020204" pitchFamily="34" charset="0"/>
              <a:buChar char="•"/>
            </a:pPr>
            <a:r>
              <a:rPr lang="en-US" altLang="en-US" sz="2800" dirty="0"/>
              <a:t>United States Copyright Office.  </a:t>
            </a:r>
            <a:r>
              <a:rPr lang="en-US" altLang="en-US" sz="2800" i="1" dirty="0"/>
              <a:t>Reproduction of copyrighted works by educators and librarians</a:t>
            </a:r>
            <a:r>
              <a:rPr lang="en-US" altLang="en-US" sz="2800" dirty="0"/>
              <a:t>.  Retrieved June 24, 2006 from Circular 21 at </a:t>
            </a:r>
            <a:r>
              <a:rPr lang="en-US" altLang="en-US" sz="2800" dirty="0">
                <a:hlinkClick r:id="rId2"/>
              </a:rPr>
              <a:t>http://</a:t>
            </a:r>
            <a:r>
              <a:rPr lang="en-US" altLang="en-US" sz="2800" dirty="0" smtClean="0">
                <a:hlinkClick r:id="rId2"/>
              </a:rPr>
              <a:t>www.copyright.gov/circs/cir21.pdf</a:t>
            </a:r>
            <a:endParaRPr lang="en-US" altLang="en-US" sz="2800" dirty="0" smtClean="0"/>
          </a:p>
          <a:p>
            <a:pPr algn="l"/>
            <a:endParaRPr lang="en-US" altLang="en-US" sz="2800" dirty="0" smtClean="0"/>
          </a:p>
          <a:p>
            <a:pPr marL="457200" indent="-457200" algn="l">
              <a:buFont typeface="Arial" panose="020B0604020202020204" pitchFamily="34" charset="0"/>
              <a:buChar char="•"/>
            </a:pPr>
            <a:r>
              <a:rPr lang="en-US" sz="2800" dirty="0"/>
              <a:t>Lyons, M. (2010). Open Access is Almost Here: Navigating </a:t>
            </a:r>
            <a:r>
              <a:rPr lang="en-US" sz="2800" dirty="0" smtClean="0"/>
              <a:t>through copyright</a:t>
            </a:r>
            <a:r>
              <a:rPr lang="en-US" sz="2800" dirty="0"/>
              <a:t>, </a:t>
            </a:r>
            <a:r>
              <a:rPr lang="en-US" sz="2800" dirty="0" smtClean="0"/>
              <a:t>fair use</a:t>
            </a:r>
            <a:r>
              <a:rPr lang="en-US" sz="2800" dirty="0"/>
              <a:t>, and the t</a:t>
            </a:r>
            <a:r>
              <a:rPr lang="en-US" sz="2800" dirty="0" smtClean="0"/>
              <a:t>each act</a:t>
            </a:r>
            <a:r>
              <a:rPr lang="en-US" sz="2800" dirty="0"/>
              <a:t>. </a:t>
            </a:r>
            <a:r>
              <a:rPr lang="en-US" sz="2800" i="1" dirty="0"/>
              <a:t>The Journal of Continuing Education in Nursing,</a:t>
            </a:r>
            <a:r>
              <a:rPr lang="en-US" sz="2800" dirty="0"/>
              <a:t> </a:t>
            </a:r>
            <a:r>
              <a:rPr lang="en-US" sz="2800" i="1" dirty="0"/>
              <a:t>41</a:t>
            </a:r>
            <a:r>
              <a:rPr lang="en-US" sz="2800" dirty="0"/>
              <a:t>(2), 57-64. </a:t>
            </a:r>
          </a:p>
          <a:p>
            <a:pPr marL="457200" indent="-457200" algn="l">
              <a:buFont typeface="Arial" panose="020B0604020202020204" pitchFamily="34" charset="0"/>
              <a:buChar char="•"/>
            </a:pPr>
            <a:endParaRPr lang="en-US" altLang="en-US" sz="3200" dirty="0" smtClean="0"/>
          </a:p>
          <a:p>
            <a:pPr marL="457200" indent="-457200" algn="l">
              <a:buFont typeface="Arial" panose="020B0604020202020204" pitchFamily="34" charset="0"/>
              <a:buChar char="•"/>
            </a:pPr>
            <a:endParaRPr lang="en-US" altLang="en-US" sz="3200" dirty="0" smtClean="0"/>
          </a:p>
          <a:p>
            <a:pPr marL="457200" indent="-457200" algn="l">
              <a:buFont typeface="Arial" panose="020B0604020202020204" pitchFamily="34" charset="0"/>
              <a:buChar char="•"/>
            </a:pPr>
            <a:endParaRPr lang="en-US" altLang="en-US" sz="3200" dirty="0">
              <a:latin typeface="Britannic Bold" pitchFamily="34" charset="0"/>
            </a:endParaRPr>
          </a:p>
          <a:p>
            <a:endParaRPr lang="en-US" dirty="0"/>
          </a:p>
        </p:txBody>
      </p:sp>
    </p:spTree>
    <p:extLst>
      <p:ext uri="{BB962C8B-B14F-4D97-AF65-F5344CB8AC3E}">
        <p14:creationId xmlns:p14="http://schemas.microsoft.com/office/powerpoint/2010/main" val="2398768836"/>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229600" cy="1399032"/>
          </a:xfrm>
        </p:spPr>
        <p:txBody>
          <a:bodyPr/>
          <a:lstStyle/>
          <a:p>
            <a:pPr algn="ctr"/>
            <a:r>
              <a:rPr lang="en-US" dirty="0" smtClean="0"/>
              <a:t>What does Copyright mean?</a:t>
            </a:r>
            <a:endParaRPr lang="en-US" dirty="0"/>
          </a:p>
        </p:txBody>
      </p:sp>
      <p:pic>
        <p:nvPicPr>
          <p:cNvPr id="1026" name="Picture 2" descr="C:\Users\tedmondsongoodman\AppData\Local\Microsoft\Windows\Temporary Internet Files\Content.IE5\14GE856C\symbole-copyright[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533400"/>
            <a:ext cx="1257865" cy="1524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0" y="2971800"/>
            <a:ext cx="7772400" cy="4031873"/>
          </a:xfrm>
          <a:prstGeom prst="rect">
            <a:avLst/>
          </a:prstGeom>
          <a:noFill/>
        </p:spPr>
        <p:txBody>
          <a:bodyPr wrap="square" rtlCol="0">
            <a:spAutoFit/>
          </a:bodyPr>
          <a:lstStyle/>
          <a:p>
            <a:r>
              <a:rPr lang="en-US" sz="2200" dirty="0" smtClean="0"/>
              <a:t>Copyright is considered protection by the United States law under Title 17 of the US Code, to authors who create fixed works.  </a:t>
            </a:r>
            <a:r>
              <a:rPr lang="en-US" sz="2200" dirty="0" smtClean="0"/>
              <a:t>Fixed works can include:</a:t>
            </a:r>
          </a:p>
          <a:p>
            <a:pPr marL="285750" indent="-285750">
              <a:buFont typeface="Arial" panose="020B0604020202020204" pitchFamily="34" charset="0"/>
              <a:buChar char="•"/>
            </a:pPr>
            <a:r>
              <a:rPr lang="en-US" sz="2200" dirty="0" smtClean="0"/>
              <a:t>Books</a:t>
            </a:r>
          </a:p>
          <a:p>
            <a:pPr marL="285750" indent="-285750">
              <a:buFont typeface="Arial" panose="020B0604020202020204" pitchFamily="34" charset="0"/>
              <a:buChar char="•"/>
            </a:pPr>
            <a:r>
              <a:rPr lang="en-US" sz="2200" dirty="0" smtClean="0"/>
              <a:t>R</a:t>
            </a:r>
            <a:r>
              <a:rPr lang="en-US" sz="2200" dirty="0" smtClean="0"/>
              <a:t>ecordings</a:t>
            </a:r>
          </a:p>
          <a:p>
            <a:pPr marL="285750" indent="-285750">
              <a:buFont typeface="Arial" panose="020B0604020202020204" pitchFamily="34" charset="0"/>
              <a:buChar char="•"/>
            </a:pPr>
            <a:r>
              <a:rPr lang="en-US" sz="2200" dirty="0" smtClean="0"/>
              <a:t>Movies</a:t>
            </a:r>
          </a:p>
          <a:p>
            <a:pPr marL="285750" indent="-285750">
              <a:buFont typeface="Arial" panose="020B0604020202020204" pitchFamily="34" charset="0"/>
              <a:buChar char="•"/>
            </a:pPr>
            <a:r>
              <a:rPr lang="en-US" sz="2200" dirty="0" smtClean="0"/>
              <a:t>Computer programs</a:t>
            </a:r>
          </a:p>
          <a:p>
            <a:pPr marL="285750" indent="-285750">
              <a:buFont typeface="Arial" panose="020B0604020202020204" pitchFamily="34" charset="0"/>
              <a:buChar char="•"/>
            </a:pPr>
            <a:r>
              <a:rPr lang="en-US" sz="2200" dirty="0" smtClean="0"/>
              <a:t>Architectural works</a:t>
            </a:r>
          </a:p>
          <a:p>
            <a:r>
              <a:rPr lang="en-US" sz="2200" dirty="0" smtClean="0"/>
              <a:t>It is important to remember that this protection is available to both published and unpublished works.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257293679"/>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Fair Use?</a:t>
            </a:r>
            <a:endParaRPr lang="en-US" dirty="0"/>
          </a:p>
        </p:txBody>
      </p:sp>
      <p:sp>
        <p:nvSpPr>
          <p:cNvPr id="3" name="Content Placeholder 2"/>
          <p:cNvSpPr>
            <a:spLocks noGrp="1"/>
          </p:cNvSpPr>
          <p:nvPr>
            <p:ph idx="1"/>
          </p:nvPr>
        </p:nvSpPr>
        <p:spPr/>
        <p:txBody>
          <a:bodyPr>
            <a:normAutofit lnSpcReduction="10000"/>
          </a:bodyPr>
          <a:lstStyle/>
          <a:p>
            <a:r>
              <a:rPr lang="en-US" dirty="0" smtClean="0"/>
              <a:t>In section 107, Title 17 of the US Code, Fair Use exempts educators, reporters, and critics from certain copyright restrictions.</a:t>
            </a:r>
          </a:p>
          <a:p>
            <a:r>
              <a:rPr lang="en-US" dirty="0" smtClean="0"/>
              <a:t>This allows others to use parts of the copyrighted work for:</a:t>
            </a:r>
          </a:p>
          <a:p>
            <a:pPr lvl="1"/>
            <a:r>
              <a:rPr lang="en-US" dirty="0" smtClean="0"/>
              <a:t>News reporting</a:t>
            </a:r>
          </a:p>
          <a:p>
            <a:pPr lvl="1"/>
            <a:r>
              <a:rPr lang="en-US" dirty="0" smtClean="0"/>
              <a:t>Commentary</a:t>
            </a:r>
          </a:p>
          <a:p>
            <a:pPr lvl="1"/>
            <a:r>
              <a:rPr lang="en-US" dirty="0" smtClean="0"/>
              <a:t>Teaching</a:t>
            </a:r>
          </a:p>
          <a:p>
            <a:pPr lvl="1"/>
            <a:r>
              <a:rPr lang="en-US" dirty="0" smtClean="0"/>
              <a:t>Research</a:t>
            </a:r>
            <a:endParaRPr lang="en-US" dirty="0"/>
          </a:p>
        </p:txBody>
      </p:sp>
      <p:pic>
        <p:nvPicPr>
          <p:cNvPr id="2050" name="Picture 2" descr="C:\Users\tedmondsongoodman\AppData\Local\Microsoft\Windows\Temporary Internet Files\Content.IE5\L3KKW06M\1024px-Fair_use_logo.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10300" y="42799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355007"/>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or Copyright Infringement?</a:t>
            </a:r>
            <a:endParaRPr lang="en-US" dirty="0"/>
          </a:p>
        </p:txBody>
      </p:sp>
      <p:sp>
        <p:nvSpPr>
          <p:cNvPr id="3" name="Content Placeholder 2"/>
          <p:cNvSpPr>
            <a:spLocks noGrp="1"/>
          </p:cNvSpPr>
          <p:nvPr>
            <p:ph idx="1"/>
          </p:nvPr>
        </p:nvSpPr>
        <p:spPr/>
        <p:txBody>
          <a:bodyPr/>
          <a:lstStyle/>
          <a:p>
            <a:r>
              <a:rPr lang="en-US" dirty="0" smtClean="0"/>
              <a:t>There are four factors to determine if something is Fair Use or Copyright Infringement:</a:t>
            </a:r>
          </a:p>
          <a:p>
            <a:pPr lvl="1"/>
            <a:r>
              <a:rPr lang="en-US" dirty="0" smtClean="0"/>
              <a:t>The purpose and character of the use- Will it be used for commercial use or for educational purposes?</a:t>
            </a:r>
          </a:p>
          <a:p>
            <a:pPr lvl="1"/>
            <a:r>
              <a:rPr lang="en-US" dirty="0" smtClean="0"/>
              <a:t>The nature of the copyrighted work</a:t>
            </a:r>
          </a:p>
          <a:p>
            <a:pPr lvl="1"/>
            <a:r>
              <a:rPr lang="en-US" dirty="0" smtClean="0"/>
              <a:t>The amount of the copyrighted work used</a:t>
            </a:r>
          </a:p>
          <a:p>
            <a:pPr lvl="1"/>
            <a:r>
              <a:rPr lang="en-US" dirty="0" smtClean="0"/>
              <a:t>The effect of using the material will have on its value</a:t>
            </a:r>
          </a:p>
          <a:p>
            <a:pPr lvl="1"/>
            <a:endParaRPr lang="en-US" dirty="0"/>
          </a:p>
        </p:txBody>
      </p:sp>
    </p:spTree>
    <p:extLst>
      <p:ext uri="{BB962C8B-B14F-4D97-AF65-F5344CB8AC3E}">
        <p14:creationId xmlns:p14="http://schemas.microsoft.com/office/powerpoint/2010/main" val="2292940600"/>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for Educators?</a:t>
            </a:r>
            <a:endParaRPr lang="en-US" dirty="0"/>
          </a:p>
        </p:txBody>
      </p:sp>
      <p:sp>
        <p:nvSpPr>
          <p:cNvPr id="4" name="Content Placeholder 3"/>
          <p:cNvSpPr>
            <a:spLocks noGrp="1"/>
          </p:cNvSpPr>
          <p:nvPr>
            <p:ph sz="half" idx="2"/>
          </p:nvPr>
        </p:nvSpPr>
        <p:spPr>
          <a:xfrm>
            <a:off x="533400" y="1722437"/>
            <a:ext cx="8153400" cy="4525963"/>
          </a:xfrm>
        </p:spPr>
        <p:txBody>
          <a:bodyPr/>
          <a:lstStyle/>
          <a:p>
            <a:r>
              <a:rPr lang="en-US" dirty="0" smtClean="0"/>
              <a:t>Schools cannot:</a:t>
            </a:r>
          </a:p>
          <a:p>
            <a:pPr lvl="1"/>
            <a:r>
              <a:rPr lang="en-US" dirty="0" smtClean="0"/>
              <a:t>Use photocopying as a way of not paying for books, charts and music or purchasing a whole collection.</a:t>
            </a:r>
          </a:p>
          <a:p>
            <a:pPr lvl="1"/>
            <a:r>
              <a:rPr lang="en-US" dirty="0" smtClean="0"/>
              <a:t>Use photocopies that are considered fair use for the same class year after year.</a:t>
            </a:r>
          </a:p>
          <a:p>
            <a:pPr lvl="1"/>
            <a:r>
              <a:rPr lang="en-US" dirty="0" smtClean="0"/>
              <a:t>Use movies for entertainment purposes unless they qualify under not-for-profit exemptions.</a:t>
            </a:r>
          </a:p>
          <a:p>
            <a:pPr lvl="1"/>
            <a:r>
              <a:rPr lang="en-US" dirty="0" smtClean="0"/>
              <a:t>Make copies of copyrighted music, even when the music is the effort of the teacher who does the copying.</a:t>
            </a:r>
          </a:p>
          <a:p>
            <a:pPr lvl="1"/>
            <a:endParaRPr lang="en-US" dirty="0" smtClean="0"/>
          </a:p>
          <a:p>
            <a:pPr lvl="1"/>
            <a:endParaRPr lang="en-US" dirty="0"/>
          </a:p>
        </p:txBody>
      </p:sp>
      <p:pic>
        <p:nvPicPr>
          <p:cNvPr id="1027" name="Picture 3" descr="C:\Users\tedmondsongoodman\AppData\Local\Microsoft\Windows\Temporary Internet Files\Content.IE5\RZ0MDXRI\copyright-culpri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 y="5486400"/>
            <a:ext cx="1228651"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736394"/>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for Educators?</a:t>
            </a:r>
            <a:endParaRPr lang="en-US" dirty="0"/>
          </a:p>
        </p:txBody>
      </p:sp>
      <p:sp>
        <p:nvSpPr>
          <p:cNvPr id="4" name="Content Placeholder 3"/>
          <p:cNvSpPr>
            <a:spLocks noGrp="1"/>
          </p:cNvSpPr>
          <p:nvPr>
            <p:ph sz="half" idx="2"/>
          </p:nvPr>
        </p:nvSpPr>
        <p:spPr>
          <a:xfrm>
            <a:off x="421128" y="1828800"/>
            <a:ext cx="8153400" cy="4525963"/>
          </a:xfrm>
        </p:spPr>
        <p:txBody>
          <a:bodyPr/>
          <a:lstStyle/>
          <a:p>
            <a:r>
              <a:rPr lang="en-US" dirty="0" smtClean="0"/>
              <a:t>Schools can:</a:t>
            </a:r>
          </a:p>
          <a:p>
            <a:pPr lvl="1"/>
            <a:r>
              <a:rPr lang="en-US" dirty="0" smtClean="0"/>
              <a:t>Photocopy excerpts from copyrighted material.  For example, you can make a single copy of a chapter from a book, or an article from a newspaper.</a:t>
            </a:r>
          </a:p>
          <a:p>
            <a:pPr lvl="1"/>
            <a:r>
              <a:rPr lang="en-US" dirty="0" smtClean="0"/>
              <a:t>Perform copyrighted literary or musical works in the classroom setting and for non-profit program.  This does not include dramatic works however.</a:t>
            </a:r>
          </a:p>
          <a:p>
            <a:pPr lvl="1"/>
            <a:endParaRPr lang="en-US" dirty="0" smtClean="0"/>
          </a:p>
          <a:p>
            <a:pPr lvl="1"/>
            <a:endParaRPr lang="en-US" dirty="0"/>
          </a:p>
        </p:txBody>
      </p:sp>
      <p:pic>
        <p:nvPicPr>
          <p:cNvPr id="3074" name="Picture 2" descr="C:\Users\tedmondsongoodman\AppData\Local\Microsoft\Windows\Temporary Internet Files\Content.IE5\L3KKW06M\Oli[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765018"/>
            <a:ext cx="1170428" cy="1545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186072"/>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for broadcasts?</a:t>
            </a:r>
            <a:endParaRPr lang="en-US" dirty="0"/>
          </a:p>
        </p:txBody>
      </p:sp>
      <p:sp>
        <p:nvSpPr>
          <p:cNvPr id="3" name="Content Placeholder 2"/>
          <p:cNvSpPr>
            <a:spLocks noGrp="1"/>
          </p:cNvSpPr>
          <p:nvPr>
            <p:ph idx="1"/>
          </p:nvPr>
        </p:nvSpPr>
        <p:spPr/>
        <p:txBody>
          <a:bodyPr/>
          <a:lstStyle/>
          <a:p>
            <a:r>
              <a:rPr lang="en-US" dirty="0"/>
              <a:t>Educators can use </a:t>
            </a:r>
            <a:r>
              <a:rPr lang="en-US" dirty="0" smtClean="0"/>
              <a:t>broadcasts or videotapes </a:t>
            </a:r>
            <a:r>
              <a:rPr lang="en-US" dirty="0"/>
              <a:t>from local stations and cable shows.  For example</a:t>
            </a:r>
            <a:r>
              <a:rPr lang="en-US" dirty="0" smtClean="0"/>
              <a:t>:</a:t>
            </a:r>
          </a:p>
          <a:p>
            <a:pPr lvl="1"/>
            <a:r>
              <a:rPr lang="en-US" dirty="0"/>
              <a:t>ABC, NBC, CBS, UPN, and </a:t>
            </a:r>
            <a:r>
              <a:rPr lang="en-US" dirty="0" smtClean="0"/>
              <a:t>PBS (Local stations)</a:t>
            </a:r>
            <a:endParaRPr lang="en-US" dirty="0"/>
          </a:p>
          <a:p>
            <a:pPr lvl="1"/>
            <a:r>
              <a:rPr lang="en-US" dirty="0" smtClean="0"/>
              <a:t>CNN</a:t>
            </a:r>
            <a:r>
              <a:rPr lang="en-US" dirty="0"/>
              <a:t>, MTV, and </a:t>
            </a:r>
            <a:r>
              <a:rPr lang="en-US" dirty="0" smtClean="0"/>
              <a:t>HBO (Cable shows)</a:t>
            </a:r>
            <a:endParaRPr lang="en-US" dirty="0"/>
          </a:p>
          <a:p>
            <a:pPr lvl="1"/>
            <a:endParaRPr lang="en-US" dirty="0"/>
          </a:p>
          <a:p>
            <a:pPr lvl="1"/>
            <a:endParaRPr lang="en-US" dirty="0"/>
          </a:p>
        </p:txBody>
      </p:sp>
      <p:pic>
        <p:nvPicPr>
          <p:cNvPr id="5122" name="Picture 2" descr="C:\Users\tedmondsongoodman\AppData\Local\Microsoft\Windows\Temporary Internet Files\Content.IE5\L3KKW06M\television[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4449994"/>
            <a:ext cx="2390614" cy="2103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281425"/>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for broadcasts?</a:t>
            </a:r>
            <a:endParaRPr lang="en-US" dirty="0"/>
          </a:p>
        </p:txBody>
      </p:sp>
      <p:sp>
        <p:nvSpPr>
          <p:cNvPr id="3" name="Content Placeholder 2"/>
          <p:cNvSpPr>
            <a:spLocks noGrp="1"/>
          </p:cNvSpPr>
          <p:nvPr>
            <p:ph idx="1"/>
          </p:nvPr>
        </p:nvSpPr>
        <p:spPr/>
        <p:txBody>
          <a:bodyPr/>
          <a:lstStyle/>
          <a:p>
            <a:r>
              <a:rPr lang="en-US" dirty="0"/>
              <a:t>Educators can use </a:t>
            </a:r>
            <a:r>
              <a:rPr lang="en-US" dirty="0" smtClean="0"/>
              <a:t>these broadcasts or videotapes for classroom instruction.</a:t>
            </a:r>
          </a:p>
          <a:p>
            <a:r>
              <a:rPr lang="en-US" dirty="0" smtClean="0"/>
              <a:t>Schools can keep these tapes for a minimum of ten school days.  </a:t>
            </a:r>
          </a:p>
          <a:p>
            <a:r>
              <a:rPr lang="en-US" dirty="0" smtClean="0"/>
              <a:t>The cable shows can be used, but permission must be granted.  </a:t>
            </a:r>
            <a:endParaRPr lang="en-US" dirty="0"/>
          </a:p>
          <a:p>
            <a:pPr lvl="1"/>
            <a:endParaRPr lang="en-US" dirty="0"/>
          </a:p>
        </p:txBody>
      </p:sp>
      <p:pic>
        <p:nvPicPr>
          <p:cNvPr id="5122" name="Picture 2" descr="C:\Users\tedmondsongoodman\AppData\Local\Microsoft\Windows\Temporary Internet Files\Content.IE5\L3KKW06M\television[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334000"/>
            <a:ext cx="1323814" cy="1164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658773"/>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get permission?</a:t>
            </a:r>
            <a:endParaRPr lang="en-US" dirty="0"/>
          </a:p>
        </p:txBody>
      </p:sp>
      <p:sp>
        <p:nvSpPr>
          <p:cNvPr id="3" name="Content Placeholder 2"/>
          <p:cNvSpPr>
            <a:spLocks noGrp="1"/>
          </p:cNvSpPr>
          <p:nvPr>
            <p:ph idx="1"/>
          </p:nvPr>
        </p:nvSpPr>
        <p:spPr/>
        <p:txBody>
          <a:bodyPr/>
          <a:lstStyle/>
          <a:p>
            <a:r>
              <a:rPr lang="en-US" dirty="0" smtClean="0"/>
              <a:t>Identify the owner. </a:t>
            </a:r>
          </a:p>
          <a:p>
            <a:r>
              <a:rPr lang="en-US" dirty="0" smtClean="0"/>
              <a:t>Identify the rights needed.</a:t>
            </a:r>
          </a:p>
          <a:p>
            <a:r>
              <a:rPr lang="en-US" dirty="0" smtClean="0"/>
              <a:t>Contact the owner and determine if a payment is needed.</a:t>
            </a:r>
          </a:p>
          <a:p>
            <a:r>
              <a:rPr lang="en-US" dirty="0" smtClean="0"/>
              <a:t>You will need to get their permission in writing.</a:t>
            </a:r>
            <a:endParaRPr lang="en-US" dirty="0"/>
          </a:p>
        </p:txBody>
      </p:sp>
      <p:pic>
        <p:nvPicPr>
          <p:cNvPr id="6147" name="Picture 3" descr="C:\Users\tedmondsongoodman\AppData\Local\Microsoft\Windows\Temporary Internet Files\Content.IE5\14GE856C\school_clipart_boy_writting[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953000"/>
            <a:ext cx="2209800" cy="176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976846"/>
      </p:ext>
    </p:extLst>
  </p:cSld>
  <p:clrMapOvr>
    <a:masterClrMapping/>
  </p:clrMapOvr>
  <mc:AlternateContent xmlns:mc="http://schemas.openxmlformats.org/markup-compatibility/2006">
    <mc:Choice xmlns:p14="http://schemas.microsoft.com/office/powerpoint/2010/main" Requires="p14">
      <p:transition spd="slow" p14:dur="3900" advTm="10000">
        <p14:glitter pattern="hexagon"/>
      </p:transition>
    </mc:Choice>
    <mc:Fallback>
      <p:transition spd="slow" advTm="10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1965</TotalTime>
  <Words>959</Words>
  <Application>Microsoft Office PowerPoint</Application>
  <PresentationFormat>On-screen Show (4:3)</PresentationFormat>
  <Paragraphs>77</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Copyright &amp; Fair Use:</vt:lpstr>
      <vt:lpstr>What does Copyright mean?</vt:lpstr>
      <vt:lpstr>What is Fair Use?</vt:lpstr>
      <vt:lpstr>Fair Use or Copyright Infringement?</vt:lpstr>
      <vt:lpstr>What does this mean for Educators?</vt:lpstr>
      <vt:lpstr>What does this mean for Educators?</vt:lpstr>
      <vt:lpstr>What does this mean for broadcasts?</vt:lpstr>
      <vt:lpstr>What does this mean for broadcasts?</vt:lpstr>
      <vt:lpstr>How do I get permission?</vt:lpstr>
      <vt:lpstr>PowerPoint Presentation</vt:lpstr>
      <vt:lpstr>Copyright Infringement or Fair Use?</vt:lpstr>
      <vt:lpstr>Copyright Infringement or Fair Use?</vt:lpstr>
      <vt:lpstr>Copyright Infringement or Fair Use?</vt:lpstr>
      <vt:lpstr>Need more information?</vt:lpstr>
      <vt:lpstr>References:</vt:lpstr>
    </vt:vector>
  </TitlesOfParts>
  <Company>Marietta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&amp; Fair Use:</dc:title>
  <dc:creator>EdmondsonGoodman, Tabitha</dc:creator>
  <cp:lastModifiedBy>EdmondsonGoodman, Tabitha</cp:lastModifiedBy>
  <cp:revision>33</cp:revision>
  <dcterms:created xsi:type="dcterms:W3CDTF">2016-03-04T04:58:44Z</dcterms:created>
  <dcterms:modified xsi:type="dcterms:W3CDTF">2016-03-06T03:31:01Z</dcterms:modified>
</cp:coreProperties>
</file>