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9" r:id="rId3"/>
    <p:sldId id="261" r:id="rId4"/>
    <p:sldId id="269" r:id="rId5"/>
    <p:sldId id="270" r:id="rId6"/>
    <p:sldId id="268" r:id="rId7"/>
    <p:sldId id="272" r:id="rId8"/>
    <p:sldId id="262" r:id="rId9"/>
    <p:sldId id="264" r:id="rId10"/>
    <p:sldId id="265" r:id="rId11"/>
    <p:sldId id="263" r:id="rId12"/>
    <p:sldId id="266" r:id="rId13"/>
    <p:sldId id="275" r:id="rId14"/>
    <p:sldId id="278" r:id="rId15"/>
    <p:sldId id="279" r:id="rId16"/>
    <p:sldId id="280" r:id="rId17"/>
    <p:sldId id="281" r:id="rId18"/>
    <p:sldId id="283" r:id="rId19"/>
    <p:sldId id="282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tedmondsongoodman\Documents\KSU-%20EDS\Data%20Overview%20Excel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tedmondsongoodman\Documents\KSU-%20EDS\Data%20Overview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600" dirty="0" smtClean="0"/>
              <a:t>Mobility</a:t>
            </a:r>
            <a:r>
              <a:rPr lang="en-US" sz="3600" baseline="0" dirty="0" smtClean="0"/>
              <a:t> at A. L. </a:t>
            </a:r>
            <a:r>
              <a:rPr lang="en-US" sz="3600" baseline="0" dirty="0" err="1" smtClean="0"/>
              <a:t>Burruss</a:t>
            </a:r>
            <a:endParaRPr lang="en-US" sz="360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Sheet3!$B$8</c:f>
              <c:strCache>
                <c:ptCount val="1"/>
                <c:pt idx="0">
                  <c:v>Mobility</c:v>
                </c:pt>
              </c:strCache>
            </c:strRef>
          </c:tx>
          <c:explosion val="1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Sheet3!$A$9:$A$11</c:f>
              <c:strCache>
                <c:ptCount val="3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</c:strCache>
            </c:strRef>
          </c:cat>
          <c:val>
            <c:numRef>
              <c:f>Sheet3!$B$9:$B$11</c:f>
              <c:numCache>
                <c:formatCode>0.00%</c:formatCode>
                <c:ptCount val="3"/>
                <c:pt idx="0">
                  <c:v>0.1978</c:v>
                </c:pt>
                <c:pt idx="1">
                  <c:v>0.314</c:v>
                </c:pt>
                <c:pt idx="2">
                  <c:v>0.25240000000000001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3651090962114585"/>
          <c:y val="0.36457980012113872"/>
          <c:w val="0.22308504997481376"/>
          <c:h val="0.3073786089238845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Economically Disadvantaged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Sheet15!$A$5</c:f>
              <c:strCache>
                <c:ptCount val="1"/>
                <c:pt idx="0">
                  <c:v>2011-12</c:v>
                </c:pt>
              </c:strCache>
            </c:strRef>
          </c:tx>
          <c:invertIfNegative val="0"/>
          <c:cat>
            <c:strRef>
              <c:f>Sheet15!$B$4:$G$4</c:f>
              <c:strCache>
                <c:ptCount val="6"/>
                <c:pt idx="0">
                  <c:v>ED-DNM</c:v>
                </c:pt>
                <c:pt idx="1">
                  <c:v>ED-Meets</c:v>
                </c:pt>
                <c:pt idx="2">
                  <c:v>ED-Exceeds</c:v>
                </c:pt>
                <c:pt idx="3">
                  <c:v>NED-DNM</c:v>
                </c:pt>
                <c:pt idx="4">
                  <c:v>NED-Meets</c:v>
                </c:pt>
                <c:pt idx="5">
                  <c:v>NED-Exceeds</c:v>
                </c:pt>
              </c:strCache>
            </c:strRef>
          </c:cat>
          <c:val>
            <c:numRef>
              <c:f>Sheet15!$B$5:$G$5</c:f>
              <c:numCache>
                <c:formatCode>0.0%_);\(0.0%\)</c:formatCode>
                <c:ptCount val="6"/>
                <c:pt idx="0">
                  <c:v>0.30769230769230799</c:v>
                </c:pt>
                <c:pt idx="1">
                  <c:v>0.53846153846153799</c:v>
                </c:pt>
                <c:pt idx="2">
                  <c:v>0.15384615384615399</c:v>
                </c:pt>
                <c:pt idx="3">
                  <c:v>3.5714285714285698E-2</c:v>
                </c:pt>
                <c:pt idx="4">
                  <c:v>0.35714285714285698</c:v>
                </c:pt>
                <c:pt idx="5">
                  <c:v>0.60714285714285698</c:v>
                </c:pt>
              </c:numCache>
            </c:numRef>
          </c:val>
        </c:ser>
        <c:ser>
          <c:idx val="1"/>
          <c:order val="1"/>
          <c:tx>
            <c:strRef>
              <c:f>Sheet15!$A$6</c:f>
              <c:strCache>
                <c:ptCount val="1"/>
                <c:pt idx="0">
                  <c:v>2012-13</c:v>
                </c:pt>
              </c:strCache>
            </c:strRef>
          </c:tx>
          <c:invertIfNegative val="0"/>
          <c:cat>
            <c:strRef>
              <c:f>Sheet15!$B$4:$G$4</c:f>
              <c:strCache>
                <c:ptCount val="6"/>
                <c:pt idx="0">
                  <c:v>ED-DNM</c:v>
                </c:pt>
                <c:pt idx="1">
                  <c:v>ED-Meets</c:v>
                </c:pt>
                <c:pt idx="2">
                  <c:v>ED-Exceeds</c:v>
                </c:pt>
                <c:pt idx="3">
                  <c:v>NED-DNM</c:v>
                </c:pt>
                <c:pt idx="4">
                  <c:v>NED-Meets</c:v>
                </c:pt>
                <c:pt idx="5">
                  <c:v>NED-Exceeds</c:v>
                </c:pt>
              </c:strCache>
            </c:strRef>
          </c:cat>
          <c:val>
            <c:numRef>
              <c:f>Sheet15!$B$6:$G$6</c:f>
              <c:numCache>
                <c:formatCode>0.0%_);\(0.0%\)</c:formatCode>
                <c:ptCount val="6"/>
                <c:pt idx="0">
                  <c:v>3.7037037037037E-2</c:v>
                </c:pt>
                <c:pt idx="1">
                  <c:v>0.66666666666666696</c:v>
                </c:pt>
                <c:pt idx="2">
                  <c:v>0.296296296296296</c:v>
                </c:pt>
              </c:numCache>
            </c:numRef>
          </c:val>
        </c:ser>
        <c:ser>
          <c:idx val="2"/>
          <c:order val="2"/>
          <c:tx>
            <c:strRef>
              <c:f>Sheet15!$A$7</c:f>
              <c:strCache>
                <c:ptCount val="1"/>
                <c:pt idx="0">
                  <c:v>2013-14</c:v>
                </c:pt>
              </c:strCache>
            </c:strRef>
          </c:tx>
          <c:invertIfNegative val="0"/>
          <c:cat>
            <c:strRef>
              <c:f>Sheet15!$B$4:$G$4</c:f>
              <c:strCache>
                <c:ptCount val="6"/>
                <c:pt idx="0">
                  <c:v>ED-DNM</c:v>
                </c:pt>
                <c:pt idx="1">
                  <c:v>ED-Meets</c:v>
                </c:pt>
                <c:pt idx="2">
                  <c:v>ED-Exceeds</c:v>
                </c:pt>
                <c:pt idx="3">
                  <c:v>NED-DNM</c:v>
                </c:pt>
                <c:pt idx="4">
                  <c:v>NED-Meets</c:v>
                </c:pt>
                <c:pt idx="5">
                  <c:v>NED-Exceeds</c:v>
                </c:pt>
              </c:strCache>
            </c:strRef>
          </c:cat>
          <c:val>
            <c:numRef>
              <c:f>Sheet15!$B$7:$G$7</c:f>
              <c:numCache>
                <c:formatCode>0.0%_);\(0.0%\)</c:formatCode>
                <c:ptCount val="6"/>
                <c:pt idx="0">
                  <c:v>0.19512195121951201</c:v>
                </c:pt>
                <c:pt idx="1">
                  <c:v>0.53658536585365901</c:v>
                </c:pt>
                <c:pt idx="2">
                  <c:v>0.26829268292682901</c:v>
                </c:pt>
                <c:pt idx="3">
                  <c:v>7.69230769230769E-2</c:v>
                </c:pt>
                <c:pt idx="4">
                  <c:v>0.269230769230769</c:v>
                </c:pt>
                <c:pt idx="5">
                  <c:v>0.65384615384615397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6039808"/>
        <c:axId val="66041728"/>
      </c:barChart>
      <c:catAx>
        <c:axId val="66039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CRCT Levels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6041728"/>
        <c:crosses val="autoZero"/>
        <c:auto val="1"/>
        <c:lblAlgn val="ctr"/>
        <c:lblOffset val="100"/>
        <c:noMultiLvlLbl val="0"/>
      </c:catAx>
      <c:valAx>
        <c:axId val="66041728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Percentage of Students</a:t>
                </a:r>
              </a:p>
            </c:rich>
          </c:tx>
          <c:layout/>
          <c:overlay val="0"/>
        </c:title>
        <c:numFmt formatCode="0.0%_);\(0.0%\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60398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00"/>
            </a:pPr>
            <a:r>
              <a:rPr lang="en-US" sz="3600"/>
              <a:t>ELL &amp; SWD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Sheet16!$A$5</c:f>
              <c:strCache>
                <c:ptCount val="1"/>
                <c:pt idx="0">
                  <c:v>2011-12</c:v>
                </c:pt>
              </c:strCache>
            </c:strRef>
          </c:tx>
          <c:invertIfNegative val="0"/>
          <c:cat>
            <c:strRef>
              <c:f>Sheet16!$B$4:$G$4</c:f>
              <c:strCache>
                <c:ptCount val="6"/>
                <c:pt idx="0">
                  <c:v>ELL-DNM</c:v>
                </c:pt>
                <c:pt idx="1">
                  <c:v>ELL-Meets</c:v>
                </c:pt>
                <c:pt idx="2">
                  <c:v>ELL-Exceeds</c:v>
                </c:pt>
                <c:pt idx="3">
                  <c:v>SWD-DNM</c:v>
                </c:pt>
                <c:pt idx="4">
                  <c:v>SWD-Meets</c:v>
                </c:pt>
                <c:pt idx="5">
                  <c:v>SWD-Exceeds</c:v>
                </c:pt>
              </c:strCache>
            </c:strRef>
          </c:cat>
          <c:val>
            <c:numRef>
              <c:f>Sheet16!$B$5:$G$5</c:f>
              <c:numCache>
                <c:formatCode>0.0%_);\(0.0%\)</c:formatCode>
                <c:ptCount val="6"/>
                <c:pt idx="0">
                  <c:v>0.15384615384615399</c:v>
                </c:pt>
                <c:pt idx="1">
                  <c:v>0.44230769230769201</c:v>
                </c:pt>
                <c:pt idx="2">
                  <c:v>0.40384615384615402</c:v>
                </c:pt>
                <c:pt idx="3">
                  <c:v>0.12</c:v>
                </c:pt>
                <c:pt idx="4">
                  <c:v>0.46</c:v>
                </c:pt>
                <c:pt idx="5">
                  <c:v>0.42</c:v>
                </c:pt>
              </c:numCache>
            </c:numRef>
          </c:val>
        </c:ser>
        <c:ser>
          <c:idx val="1"/>
          <c:order val="1"/>
          <c:tx>
            <c:strRef>
              <c:f>Sheet16!$A$6</c:f>
              <c:strCache>
                <c:ptCount val="1"/>
                <c:pt idx="0">
                  <c:v>2012-13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2500000000000001E-2"/>
                  <c:y val="-7.40740740740740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1111111111111112E-2"/>
                  <c:y val="-1.85185185185185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Sheet16!$B$4:$G$4</c:f>
              <c:strCache>
                <c:ptCount val="6"/>
                <c:pt idx="0">
                  <c:v>ELL-DNM</c:v>
                </c:pt>
                <c:pt idx="1">
                  <c:v>ELL-Meets</c:v>
                </c:pt>
                <c:pt idx="2">
                  <c:v>ELL-Exceeds</c:v>
                </c:pt>
                <c:pt idx="3">
                  <c:v>SWD-DNM</c:v>
                </c:pt>
                <c:pt idx="4">
                  <c:v>SWD-Meets</c:v>
                </c:pt>
                <c:pt idx="5">
                  <c:v>SWD-Exceeds</c:v>
                </c:pt>
              </c:strCache>
            </c:strRef>
          </c:cat>
          <c:val>
            <c:numRef>
              <c:f>Sheet16!$B$6:$G$6</c:f>
              <c:numCache>
                <c:formatCode>0.0%_);\(0.0%\)</c:formatCode>
                <c:ptCount val="6"/>
                <c:pt idx="0">
                  <c:v>2.9411764705882401E-2</c:v>
                </c:pt>
                <c:pt idx="1">
                  <c:v>0.61764705882352899</c:v>
                </c:pt>
                <c:pt idx="2">
                  <c:v>0.35294117647058798</c:v>
                </c:pt>
                <c:pt idx="3">
                  <c:v>0</c:v>
                </c:pt>
                <c:pt idx="4">
                  <c:v>0.65517241379310298</c:v>
                </c:pt>
                <c:pt idx="5">
                  <c:v>0.34482758620689702</c:v>
                </c:pt>
              </c:numCache>
            </c:numRef>
          </c:val>
        </c:ser>
        <c:ser>
          <c:idx val="2"/>
          <c:order val="2"/>
          <c:tx>
            <c:strRef>
              <c:f>Sheet16!$A$7</c:f>
              <c:strCache>
                <c:ptCount val="1"/>
                <c:pt idx="0">
                  <c:v>2013-14</c:v>
                </c:pt>
              </c:strCache>
            </c:strRef>
          </c:tx>
          <c:invertIfNegative val="0"/>
          <c:cat>
            <c:strRef>
              <c:f>Sheet16!$B$4:$G$4</c:f>
              <c:strCache>
                <c:ptCount val="6"/>
                <c:pt idx="0">
                  <c:v>ELL-DNM</c:v>
                </c:pt>
                <c:pt idx="1">
                  <c:v>ELL-Meets</c:v>
                </c:pt>
                <c:pt idx="2">
                  <c:v>ELL-Exceeds</c:v>
                </c:pt>
                <c:pt idx="3">
                  <c:v>SWD-DNM</c:v>
                </c:pt>
                <c:pt idx="4">
                  <c:v>SWD-Meets</c:v>
                </c:pt>
                <c:pt idx="5">
                  <c:v>SWD-Exceeds</c:v>
                </c:pt>
              </c:strCache>
            </c:strRef>
          </c:cat>
          <c:val>
            <c:numRef>
              <c:f>Sheet16!$B$7:$G$7</c:f>
              <c:numCache>
                <c:formatCode>0.0%_);\(0.0%\)</c:formatCode>
                <c:ptCount val="6"/>
                <c:pt idx="0">
                  <c:v>0.13114754098360701</c:v>
                </c:pt>
                <c:pt idx="1">
                  <c:v>0.44262295081967201</c:v>
                </c:pt>
                <c:pt idx="2">
                  <c:v>0.42622950819672101</c:v>
                </c:pt>
                <c:pt idx="3">
                  <c:v>0.101694915254237</c:v>
                </c:pt>
                <c:pt idx="4">
                  <c:v>0.45762711864406802</c:v>
                </c:pt>
                <c:pt idx="5">
                  <c:v>0.44067796610169502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5957504"/>
        <c:axId val="135971968"/>
      </c:barChart>
      <c:catAx>
        <c:axId val="135957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CRCT Levels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5971968"/>
        <c:crosses val="autoZero"/>
        <c:auto val="1"/>
        <c:lblAlgn val="ctr"/>
        <c:lblOffset val="100"/>
        <c:noMultiLvlLbl val="0"/>
      </c:catAx>
      <c:valAx>
        <c:axId val="135971968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Percenatge of Students</a:t>
                </a:r>
              </a:p>
            </c:rich>
          </c:tx>
          <c:layout/>
          <c:overlay val="0"/>
        </c:title>
        <c:numFmt formatCode="0.0%_);\(0.0%\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59575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Percentage of Gifted</a:t>
            </a:r>
            <a:r>
              <a:rPr lang="en-US" baseline="0"/>
              <a:t> </a:t>
            </a:r>
            <a:r>
              <a:rPr lang="en-US"/>
              <a:t>Student Population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Sheet8!$B$9</c:f>
              <c:strCache>
                <c:ptCount val="1"/>
                <c:pt idx="0">
                  <c:v>Percent of Gifted Student Population</c:v>
                </c:pt>
              </c:strCache>
            </c:strRef>
          </c:tx>
          <c:invertIfNegative val="0"/>
          <c:cat>
            <c:strRef>
              <c:f>Sheet8!$A$10:$A$12</c:f>
              <c:strCache>
                <c:ptCount val="3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</c:strCache>
            </c:strRef>
          </c:cat>
          <c:val>
            <c:numRef>
              <c:f>Sheet8!$B$10:$B$12</c:f>
              <c:numCache>
                <c:formatCode>0%</c:formatCode>
                <c:ptCount val="3"/>
                <c:pt idx="0">
                  <c:v>0.18</c:v>
                </c:pt>
                <c:pt idx="1">
                  <c:v>0.18</c:v>
                </c:pt>
                <c:pt idx="2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331968"/>
        <c:axId val="45333888"/>
      </c:barChart>
      <c:catAx>
        <c:axId val="45331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School</a:t>
                </a:r>
                <a:r>
                  <a:rPr lang="en-US" sz="1600" baseline="0"/>
                  <a:t> Years</a:t>
                </a:r>
                <a:endParaRPr lang="en-US" sz="1600"/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5333888"/>
        <c:crosses val="autoZero"/>
        <c:auto val="1"/>
        <c:lblAlgn val="ctr"/>
        <c:lblOffset val="100"/>
        <c:noMultiLvlLbl val="0"/>
      </c:catAx>
      <c:valAx>
        <c:axId val="45333888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Percent age of Gifted Population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53319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4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422733531259412"/>
          <c:y val="0.12547445992327882"/>
          <c:w val="0.70814971386773373"/>
          <c:h val="0.689170603674540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Sheet9!$B$3</c:f>
              <c:strCache>
                <c:ptCount val="1"/>
                <c:pt idx="0">
                  <c:v>Early Intervention Program</c:v>
                </c:pt>
              </c:strCache>
            </c:strRef>
          </c:tx>
          <c:invertIfNegative val="0"/>
          <c:cat>
            <c:strRef>
              <c:f>Sheet9!$A$4:$A$6</c:f>
              <c:strCache>
                <c:ptCount val="3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</c:strCache>
            </c:strRef>
          </c:cat>
          <c:val>
            <c:numRef>
              <c:f>Sheet9!$B$4:$B$6</c:f>
              <c:numCache>
                <c:formatCode>0%</c:formatCode>
                <c:ptCount val="3"/>
                <c:pt idx="0" formatCode="0.00%">
                  <c:v>0.23899999999999999</c:v>
                </c:pt>
                <c:pt idx="1">
                  <c:v>0.24</c:v>
                </c:pt>
                <c:pt idx="2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401216"/>
        <c:axId val="45402752"/>
      </c:barChart>
      <c:catAx>
        <c:axId val="45401216"/>
        <c:scaling>
          <c:orientation val="minMax"/>
        </c:scaling>
        <c:delete val="0"/>
        <c:axPos val="l"/>
        <c:majorTickMark val="none"/>
        <c:minorTickMark val="none"/>
        <c:tickLblPos val="nextTo"/>
        <c:crossAx val="45402752"/>
        <c:crosses val="autoZero"/>
        <c:auto val="1"/>
        <c:lblAlgn val="ctr"/>
        <c:lblOffset val="100"/>
        <c:noMultiLvlLbl val="0"/>
      </c:catAx>
      <c:valAx>
        <c:axId val="45402752"/>
        <c:scaling>
          <c:orientation val="minMax"/>
          <c:max val="1"/>
        </c:scaling>
        <c:delete val="0"/>
        <c:axPos val="b"/>
        <c:majorGridlines/>
        <c:numFmt formatCode="0.0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4012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en-US"/>
          </a:p>
        </c:txPr>
      </c:dTable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Enrollment of Students:</a:t>
            </a:r>
          </a:p>
          <a:p>
            <a:pPr>
              <a:defRPr/>
            </a:pPr>
            <a:r>
              <a:rPr lang="en-US"/>
              <a:t>A. L. Burruss &amp; Marietta</a:t>
            </a:r>
            <a:r>
              <a:rPr lang="en-US" baseline="0"/>
              <a:t> City Schools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Sheet2!$A$9</c:f>
              <c:strCache>
                <c:ptCount val="1"/>
                <c:pt idx="0">
                  <c:v>2013-14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Sheet2!$B$8:$L$8</c:f>
              <c:strCache>
                <c:ptCount val="10"/>
                <c:pt idx="0">
                  <c:v>ALB-Asian</c:v>
                </c:pt>
                <c:pt idx="1">
                  <c:v>MCS-Asian</c:v>
                </c:pt>
                <c:pt idx="2">
                  <c:v>ALB-Black</c:v>
                </c:pt>
                <c:pt idx="3">
                  <c:v>MCS-Black</c:v>
                </c:pt>
                <c:pt idx="4">
                  <c:v>ALB-Hispanic</c:v>
                </c:pt>
                <c:pt idx="5">
                  <c:v>MCS-Hispanic</c:v>
                </c:pt>
                <c:pt idx="6">
                  <c:v>ALB-White</c:v>
                </c:pt>
                <c:pt idx="7">
                  <c:v>MCS-White</c:v>
                </c:pt>
                <c:pt idx="8">
                  <c:v>ALB-Multiracial</c:v>
                </c:pt>
                <c:pt idx="9">
                  <c:v>MCS-Multiracial</c:v>
                </c:pt>
              </c:strCache>
            </c:strRef>
          </c:cat>
          <c:val>
            <c:numRef>
              <c:f>Sheet2!$B$9:$L$9</c:f>
              <c:numCache>
                <c:formatCode>0%</c:formatCode>
                <c:ptCount val="10"/>
                <c:pt idx="0" formatCode="0.00%">
                  <c:v>0.03</c:v>
                </c:pt>
                <c:pt idx="1">
                  <c:v>0.03</c:v>
                </c:pt>
                <c:pt idx="2">
                  <c:v>0.42</c:v>
                </c:pt>
                <c:pt idx="3">
                  <c:v>0.44</c:v>
                </c:pt>
                <c:pt idx="4">
                  <c:v>0.12</c:v>
                </c:pt>
                <c:pt idx="5">
                  <c:v>0.33</c:v>
                </c:pt>
                <c:pt idx="6">
                  <c:v>0.39</c:v>
                </c:pt>
                <c:pt idx="7">
                  <c:v>0.18</c:v>
                </c:pt>
                <c:pt idx="8">
                  <c:v>0.04</c:v>
                </c:pt>
                <c:pt idx="9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Sheet2!$A$10</c:f>
              <c:strCache>
                <c:ptCount val="1"/>
                <c:pt idx="0">
                  <c:v>2012-13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Sheet2!$B$8:$L$8</c:f>
              <c:strCache>
                <c:ptCount val="10"/>
                <c:pt idx="0">
                  <c:v>ALB-Asian</c:v>
                </c:pt>
                <c:pt idx="1">
                  <c:v>MCS-Asian</c:v>
                </c:pt>
                <c:pt idx="2">
                  <c:v>ALB-Black</c:v>
                </c:pt>
                <c:pt idx="3">
                  <c:v>MCS-Black</c:v>
                </c:pt>
                <c:pt idx="4">
                  <c:v>ALB-Hispanic</c:v>
                </c:pt>
                <c:pt idx="5">
                  <c:v>MCS-Hispanic</c:v>
                </c:pt>
                <c:pt idx="6">
                  <c:v>ALB-White</c:v>
                </c:pt>
                <c:pt idx="7">
                  <c:v>MCS-White</c:v>
                </c:pt>
                <c:pt idx="8">
                  <c:v>ALB-Multiracial</c:v>
                </c:pt>
                <c:pt idx="9">
                  <c:v>MCS-Multiracial</c:v>
                </c:pt>
              </c:strCache>
            </c:strRef>
          </c:cat>
          <c:val>
            <c:numRef>
              <c:f>Sheet2!$B$10:$L$10</c:f>
              <c:numCache>
                <c:formatCode>0%</c:formatCode>
                <c:ptCount val="10"/>
                <c:pt idx="0" formatCode="0.00%">
                  <c:v>0.02</c:v>
                </c:pt>
                <c:pt idx="1">
                  <c:v>0.03</c:v>
                </c:pt>
                <c:pt idx="2">
                  <c:v>0.47</c:v>
                </c:pt>
                <c:pt idx="3">
                  <c:v>0.44</c:v>
                </c:pt>
                <c:pt idx="4">
                  <c:v>0.11</c:v>
                </c:pt>
                <c:pt idx="5">
                  <c:v>0.32</c:v>
                </c:pt>
                <c:pt idx="6">
                  <c:v>0.36</c:v>
                </c:pt>
                <c:pt idx="7">
                  <c:v>0.19</c:v>
                </c:pt>
                <c:pt idx="8">
                  <c:v>0.04</c:v>
                </c:pt>
                <c:pt idx="9">
                  <c:v>0.03</c:v>
                </c:pt>
              </c:numCache>
            </c:numRef>
          </c:val>
        </c:ser>
        <c:ser>
          <c:idx val="2"/>
          <c:order val="2"/>
          <c:tx>
            <c:strRef>
              <c:f>Sheet2!$A$11</c:f>
              <c:strCache>
                <c:ptCount val="1"/>
                <c:pt idx="0">
                  <c:v>2011-12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Sheet2!$B$8:$L$8</c:f>
              <c:strCache>
                <c:ptCount val="10"/>
                <c:pt idx="0">
                  <c:v>ALB-Asian</c:v>
                </c:pt>
                <c:pt idx="1">
                  <c:v>MCS-Asian</c:v>
                </c:pt>
                <c:pt idx="2">
                  <c:v>ALB-Black</c:v>
                </c:pt>
                <c:pt idx="3">
                  <c:v>MCS-Black</c:v>
                </c:pt>
                <c:pt idx="4">
                  <c:v>ALB-Hispanic</c:v>
                </c:pt>
                <c:pt idx="5">
                  <c:v>MCS-Hispanic</c:v>
                </c:pt>
                <c:pt idx="6">
                  <c:v>ALB-White</c:v>
                </c:pt>
                <c:pt idx="7">
                  <c:v>MCS-White</c:v>
                </c:pt>
                <c:pt idx="8">
                  <c:v>ALB-Multiracial</c:v>
                </c:pt>
                <c:pt idx="9">
                  <c:v>MCS-Multiracial</c:v>
                </c:pt>
              </c:strCache>
            </c:strRef>
          </c:cat>
          <c:val>
            <c:numRef>
              <c:f>Sheet2!$B$11:$L$11</c:f>
              <c:numCache>
                <c:formatCode>0%</c:formatCode>
                <c:ptCount val="10"/>
                <c:pt idx="0" formatCode="0.00%">
                  <c:v>0.02</c:v>
                </c:pt>
                <c:pt idx="1">
                  <c:v>0.03</c:v>
                </c:pt>
                <c:pt idx="2">
                  <c:v>0.44</c:v>
                </c:pt>
                <c:pt idx="3">
                  <c:v>0.45</c:v>
                </c:pt>
                <c:pt idx="4">
                  <c:v>0.12</c:v>
                </c:pt>
                <c:pt idx="5">
                  <c:v>0.3</c:v>
                </c:pt>
                <c:pt idx="6">
                  <c:v>0.38</c:v>
                </c:pt>
                <c:pt idx="7">
                  <c:v>0.19</c:v>
                </c:pt>
                <c:pt idx="8">
                  <c:v>0.05</c:v>
                </c:pt>
                <c:pt idx="9">
                  <c:v>0.03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5838336"/>
        <c:axId val="45839872"/>
      </c:barChart>
      <c:catAx>
        <c:axId val="45838336"/>
        <c:scaling>
          <c:orientation val="minMax"/>
        </c:scaling>
        <c:delete val="0"/>
        <c:axPos val="l"/>
        <c:majorTickMark val="none"/>
        <c:minorTickMark val="none"/>
        <c:tickLblPos val="nextTo"/>
        <c:crossAx val="45839872"/>
        <c:crosses val="autoZero"/>
        <c:auto val="1"/>
        <c:lblAlgn val="ctr"/>
        <c:lblOffset val="100"/>
        <c:noMultiLvlLbl val="0"/>
      </c:catAx>
      <c:valAx>
        <c:axId val="45839872"/>
        <c:scaling>
          <c:orientation val="minMax"/>
          <c:max val="1"/>
        </c:scaling>
        <c:delete val="0"/>
        <c:axPos val="b"/>
        <c:majorGridlines/>
        <c:numFmt formatCode="0.0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83833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Students with Disabilities</a:t>
            </a:r>
          </a:p>
        </c:rich>
      </c:tx>
      <c:layout>
        <c:manualLayout>
          <c:xMode val="edge"/>
          <c:yMode val="edge"/>
          <c:x val="0.32971907113305754"/>
          <c:y val="2.3036067120823379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Sheet5!$B$2</c:f>
              <c:strCache>
                <c:ptCount val="1"/>
                <c:pt idx="0">
                  <c:v>ALB</c:v>
                </c:pt>
              </c:strCache>
            </c:strRef>
          </c:tx>
          <c:dLbls>
            <c:dLbl>
              <c:idx val="0"/>
              <c:layout>
                <c:manualLayout>
                  <c:x val="2.1822145732069411E-3"/>
                  <c:y val="4.0684217086555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6.2875608224677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Sheet5!$A$3:$A$5</c:f>
              <c:strCache>
                <c:ptCount val="3"/>
                <c:pt idx="0">
                  <c:v>2013-14</c:v>
                </c:pt>
                <c:pt idx="1">
                  <c:v>2012-13</c:v>
                </c:pt>
                <c:pt idx="2">
                  <c:v>2011-12</c:v>
                </c:pt>
              </c:strCache>
            </c:strRef>
          </c:cat>
          <c:val>
            <c:numRef>
              <c:f>Sheet5!$B$3:$B$5</c:f>
              <c:numCache>
                <c:formatCode>0.00%</c:formatCode>
                <c:ptCount val="3"/>
                <c:pt idx="0" formatCode="0%">
                  <c:v>0.09</c:v>
                </c:pt>
                <c:pt idx="1">
                  <c:v>0.11600000000000001</c:v>
                </c:pt>
                <c:pt idx="2">
                  <c:v>7.4999999999999997E-2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Sheet5!$C$2</c:f>
              <c:strCache>
                <c:ptCount val="1"/>
                <c:pt idx="0">
                  <c:v>MCS</c:v>
                </c:pt>
              </c:strCache>
            </c:strRef>
          </c:tx>
          <c:dLbls>
            <c:dLbl>
              <c:idx val="0"/>
              <c:layout>
                <c:manualLayout>
                  <c:x val="-1.1111111111111112E-2"/>
                  <c:y val="-5.0925925925925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657724283546308E-2"/>
                  <c:y val="4.1692440132752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4.8081347465929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Sheet5!$A$3:$A$5</c:f>
              <c:strCache>
                <c:ptCount val="3"/>
                <c:pt idx="0">
                  <c:v>2013-14</c:v>
                </c:pt>
                <c:pt idx="1">
                  <c:v>2012-13</c:v>
                </c:pt>
                <c:pt idx="2">
                  <c:v>2011-12</c:v>
                </c:pt>
              </c:strCache>
            </c:strRef>
          </c:cat>
          <c:val>
            <c:numRef>
              <c:f>Sheet5!$C$3:$C$5</c:f>
              <c:numCache>
                <c:formatCode>0.00%</c:formatCode>
                <c:ptCount val="3"/>
                <c:pt idx="0">
                  <c:v>9.2999999999999999E-2</c:v>
                </c:pt>
                <c:pt idx="1">
                  <c:v>9.2999999999999999E-2</c:v>
                </c:pt>
                <c:pt idx="2">
                  <c:v>9.8000000000000004E-2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897600"/>
        <c:axId val="45899136"/>
      </c:lineChart>
      <c:catAx>
        <c:axId val="45897600"/>
        <c:scaling>
          <c:orientation val="minMax"/>
        </c:scaling>
        <c:delete val="0"/>
        <c:axPos val="b"/>
        <c:majorTickMark val="none"/>
        <c:minorTickMark val="none"/>
        <c:tickLblPos val="nextTo"/>
        <c:crossAx val="45899136"/>
        <c:crosses val="autoZero"/>
        <c:auto val="1"/>
        <c:lblAlgn val="ctr"/>
        <c:lblOffset val="100"/>
        <c:noMultiLvlLbl val="0"/>
      </c:catAx>
      <c:valAx>
        <c:axId val="45899136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Percentage of SWD</a:t>
                </a:r>
              </a:p>
            </c:rich>
          </c:tx>
          <c:layout/>
          <c:overlay val="0"/>
        </c:title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58976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English Language Learners</a:t>
            </a:r>
          </a:p>
        </c:rich>
      </c:tx>
      <c:layout>
        <c:manualLayout>
          <c:xMode val="edge"/>
          <c:yMode val="edge"/>
          <c:x val="0.36599300087489056"/>
          <c:y val="2.2222222222222223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Sheet6!$B$2</c:f>
              <c:strCache>
                <c:ptCount val="1"/>
                <c:pt idx="0">
                  <c:v>ALB</c:v>
                </c:pt>
              </c:strCache>
            </c:strRef>
          </c:tx>
          <c:cat>
            <c:strRef>
              <c:f>Sheet6!$A$3:$A$5</c:f>
              <c:strCache>
                <c:ptCount val="3"/>
                <c:pt idx="0">
                  <c:v>2013-14</c:v>
                </c:pt>
                <c:pt idx="1">
                  <c:v>2012-13</c:v>
                </c:pt>
                <c:pt idx="2">
                  <c:v>2011-12</c:v>
                </c:pt>
              </c:strCache>
            </c:strRef>
          </c:cat>
          <c:val>
            <c:numRef>
              <c:f>Sheet6!$B$3:$B$5</c:f>
              <c:numCache>
                <c:formatCode>0%</c:formatCode>
                <c:ptCount val="3"/>
                <c:pt idx="0">
                  <c:v>0.1</c:v>
                </c:pt>
                <c:pt idx="1">
                  <c:v>0.08</c:v>
                </c:pt>
                <c:pt idx="2">
                  <c:v>0.08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Sheet6!$C$2</c:f>
              <c:strCache>
                <c:ptCount val="1"/>
                <c:pt idx="0">
                  <c:v>MCS</c:v>
                </c:pt>
              </c:strCache>
            </c:strRef>
          </c:tx>
          <c:cat>
            <c:strRef>
              <c:f>Sheet6!$A$3:$A$5</c:f>
              <c:strCache>
                <c:ptCount val="3"/>
                <c:pt idx="0">
                  <c:v>2013-14</c:v>
                </c:pt>
                <c:pt idx="1">
                  <c:v>2012-13</c:v>
                </c:pt>
                <c:pt idx="2">
                  <c:v>2011-12</c:v>
                </c:pt>
              </c:strCache>
            </c:strRef>
          </c:cat>
          <c:val>
            <c:numRef>
              <c:f>Sheet6!$C$3:$C$5</c:f>
              <c:numCache>
                <c:formatCode>0%</c:formatCode>
                <c:ptCount val="3"/>
                <c:pt idx="0">
                  <c:v>0.18</c:v>
                </c:pt>
                <c:pt idx="1">
                  <c:v>0.17</c:v>
                </c:pt>
                <c:pt idx="2">
                  <c:v>0.18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934848"/>
        <c:axId val="49610752"/>
      </c:lineChart>
      <c:catAx>
        <c:axId val="45934848"/>
        <c:scaling>
          <c:orientation val="minMax"/>
        </c:scaling>
        <c:delete val="0"/>
        <c:axPos val="b"/>
        <c:majorTickMark val="none"/>
        <c:minorTickMark val="none"/>
        <c:tickLblPos val="nextTo"/>
        <c:crossAx val="49610752"/>
        <c:crosses val="autoZero"/>
        <c:auto val="1"/>
        <c:lblAlgn val="ctr"/>
        <c:lblOffset val="100"/>
        <c:noMultiLvlLbl val="0"/>
      </c:catAx>
      <c:valAx>
        <c:axId val="49610752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Percentage </a:t>
                </a:r>
                <a:r>
                  <a:rPr lang="en-US" sz="1400" dirty="0"/>
                  <a:t>of ELL </a:t>
                </a:r>
              </a:p>
            </c:rich>
          </c:tx>
          <c:layout/>
          <c:overlay val="0"/>
        </c:title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593484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Eligible for Free/Reduced Meals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Sheet4!$B$2</c:f>
              <c:strCache>
                <c:ptCount val="1"/>
                <c:pt idx="0">
                  <c:v>ALB</c:v>
                </c:pt>
              </c:strCache>
            </c:strRef>
          </c:tx>
          <c:cat>
            <c:strRef>
              <c:f>Sheet4!$A$3:$A$5</c:f>
              <c:strCache>
                <c:ptCount val="3"/>
                <c:pt idx="0">
                  <c:v>2013-14</c:v>
                </c:pt>
                <c:pt idx="1">
                  <c:v>2012-13</c:v>
                </c:pt>
                <c:pt idx="2">
                  <c:v>2011-12</c:v>
                </c:pt>
              </c:strCache>
            </c:strRef>
          </c:cat>
          <c:val>
            <c:numRef>
              <c:f>Sheet4!$B$3:$B$5</c:f>
              <c:numCache>
                <c:formatCode>0%</c:formatCode>
                <c:ptCount val="3"/>
                <c:pt idx="0">
                  <c:v>0.5</c:v>
                </c:pt>
                <c:pt idx="1">
                  <c:v>0.55000000000000004</c:v>
                </c:pt>
                <c:pt idx="2">
                  <c:v>0.54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Sheet4!$C$2</c:f>
              <c:strCache>
                <c:ptCount val="1"/>
                <c:pt idx="0">
                  <c:v>MCS</c:v>
                </c:pt>
              </c:strCache>
            </c:strRef>
          </c:tx>
          <c:cat>
            <c:strRef>
              <c:f>Sheet4!$A$3:$A$5</c:f>
              <c:strCache>
                <c:ptCount val="3"/>
                <c:pt idx="0">
                  <c:v>2013-14</c:v>
                </c:pt>
                <c:pt idx="1">
                  <c:v>2012-13</c:v>
                </c:pt>
                <c:pt idx="2">
                  <c:v>2011-12</c:v>
                </c:pt>
              </c:strCache>
            </c:strRef>
          </c:cat>
          <c:val>
            <c:numRef>
              <c:f>Sheet4!$C$3:$C$5</c:f>
              <c:numCache>
                <c:formatCode>0%</c:formatCode>
                <c:ptCount val="3"/>
                <c:pt idx="0">
                  <c:v>0.65</c:v>
                </c:pt>
                <c:pt idx="1">
                  <c:v>0.68</c:v>
                </c:pt>
                <c:pt idx="2">
                  <c:v>0.67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38016"/>
        <c:axId val="49652096"/>
      </c:lineChart>
      <c:catAx>
        <c:axId val="49638016"/>
        <c:scaling>
          <c:orientation val="minMax"/>
        </c:scaling>
        <c:delete val="0"/>
        <c:axPos val="b"/>
        <c:majorTickMark val="none"/>
        <c:minorTickMark val="none"/>
        <c:tickLblPos val="nextTo"/>
        <c:crossAx val="49652096"/>
        <c:crosses val="autoZero"/>
        <c:auto val="1"/>
        <c:lblAlgn val="ctr"/>
        <c:lblOffset val="100"/>
        <c:noMultiLvlLbl val="0"/>
      </c:catAx>
      <c:valAx>
        <c:axId val="49652096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Percentage of Students Eligible for Free/Reduced</a:t>
                </a:r>
                <a:r>
                  <a:rPr lang="en-US" sz="1400" baseline="0"/>
                  <a:t> Meals</a:t>
                </a:r>
                <a:endParaRPr lang="en-US" sz="1400"/>
              </a:p>
            </c:rich>
          </c:tx>
          <c:layout/>
          <c:overlay val="0"/>
        </c:title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96380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Fourth</a:t>
            </a:r>
            <a:r>
              <a:rPr lang="en-US" baseline="0"/>
              <a:t> Grade Data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Sheet11!$B$3</c:f>
              <c:strCache>
                <c:ptCount val="1"/>
                <c:pt idx="0">
                  <c:v>ALB DNM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2.7065527065527065E-2"/>
                  <c:y val="1.85185185185185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Sheet11!$A$4:$A$6</c:f>
              <c:strCache>
                <c:ptCount val="3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</c:strCache>
            </c:strRef>
          </c:cat>
          <c:val>
            <c:numRef>
              <c:f>Sheet11!$B$4:$B$6</c:f>
              <c:numCache>
                <c:formatCode>0%</c:formatCode>
                <c:ptCount val="3"/>
                <c:pt idx="0">
                  <c:v>0.16700000000000001</c:v>
                </c:pt>
                <c:pt idx="1">
                  <c:v>2.9000000000000001E-2</c:v>
                </c:pt>
                <c:pt idx="2" formatCode="0.00%">
                  <c:v>0.14899999999999999</c:v>
                </c:pt>
              </c:numCache>
            </c:numRef>
          </c:val>
        </c:ser>
        <c:ser>
          <c:idx val="1"/>
          <c:order val="1"/>
          <c:tx>
            <c:strRef>
              <c:f>Sheet11!$C$3</c:f>
              <c:strCache>
                <c:ptCount val="1"/>
                <c:pt idx="0">
                  <c:v>MCS DNM</c:v>
                </c:pt>
              </c:strCache>
            </c:strRef>
          </c:tx>
          <c:invertIfNegative val="0"/>
          <c:cat>
            <c:strRef>
              <c:f>Sheet11!$A$4:$A$6</c:f>
              <c:strCache>
                <c:ptCount val="3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</c:strCache>
            </c:strRef>
          </c:cat>
          <c:val>
            <c:numRef>
              <c:f>Sheet11!$C$4:$C$6</c:f>
              <c:numCache>
                <c:formatCode>0.00%</c:formatCode>
                <c:ptCount val="3"/>
                <c:pt idx="0">
                  <c:v>0.221</c:v>
                </c:pt>
                <c:pt idx="1">
                  <c:v>0.156</c:v>
                </c:pt>
                <c:pt idx="2">
                  <c:v>0.151</c:v>
                </c:pt>
              </c:numCache>
            </c:numRef>
          </c:val>
        </c:ser>
        <c:ser>
          <c:idx val="2"/>
          <c:order val="2"/>
          <c:tx>
            <c:strRef>
              <c:f>Sheet11!$D$3</c:f>
              <c:strCache>
                <c:ptCount val="1"/>
                <c:pt idx="0">
                  <c:v>ALB Meets</c:v>
                </c:pt>
              </c:strCache>
            </c:strRef>
          </c:tx>
          <c:invertIfNegative val="0"/>
          <c:cat>
            <c:strRef>
              <c:f>Sheet11!$A$4:$A$6</c:f>
              <c:strCache>
                <c:ptCount val="3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</c:strCache>
            </c:strRef>
          </c:cat>
          <c:val>
            <c:numRef>
              <c:f>Sheet11!$D$4:$D$6</c:f>
              <c:numCache>
                <c:formatCode>0.00%</c:formatCode>
                <c:ptCount val="3"/>
                <c:pt idx="0">
                  <c:v>0.44400000000000001</c:v>
                </c:pt>
                <c:pt idx="1">
                  <c:v>0.629</c:v>
                </c:pt>
                <c:pt idx="2">
                  <c:v>0.433</c:v>
                </c:pt>
              </c:numCache>
            </c:numRef>
          </c:val>
        </c:ser>
        <c:ser>
          <c:idx val="3"/>
          <c:order val="3"/>
          <c:tx>
            <c:strRef>
              <c:f>Sheet11!$E$3</c:f>
              <c:strCache>
                <c:ptCount val="1"/>
                <c:pt idx="0">
                  <c:v>MCS Meets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914529914529916E-2"/>
                  <c:y val="-7.40740740740747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Sheet11!$A$4:$A$6</c:f>
              <c:strCache>
                <c:ptCount val="3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</c:strCache>
            </c:strRef>
          </c:cat>
          <c:val>
            <c:numRef>
              <c:f>Sheet11!$E$4:$E$6</c:f>
              <c:numCache>
                <c:formatCode>0.00%</c:formatCode>
                <c:ptCount val="3"/>
                <c:pt idx="0">
                  <c:v>0.441</c:v>
                </c:pt>
                <c:pt idx="1">
                  <c:v>0.46700000000000003</c:v>
                </c:pt>
                <c:pt idx="2">
                  <c:v>0.45100000000000001</c:v>
                </c:pt>
              </c:numCache>
            </c:numRef>
          </c:val>
        </c:ser>
        <c:ser>
          <c:idx val="4"/>
          <c:order val="4"/>
          <c:tx>
            <c:strRef>
              <c:f>Sheet11!$F$3</c:f>
              <c:strCache>
                <c:ptCount val="1"/>
                <c:pt idx="0">
                  <c:v>ALB Exceeds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5669515669515566E-2"/>
                  <c:y val="-1.48148148148148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Sheet11!$A$4:$A$6</c:f>
              <c:strCache>
                <c:ptCount val="3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</c:strCache>
            </c:strRef>
          </c:cat>
          <c:val>
            <c:numRef>
              <c:f>Sheet11!$F$4:$F$6</c:f>
              <c:numCache>
                <c:formatCode>0.00%</c:formatCode>
                <c:ptCount val="3"/>
                <c:pt idx="0">
                  <c:v>0.38900000000000001</c:v>
                </c:pt>
                <c:pt idx="1">
                  <c:v>0.34300000000000003</c:v>
                </c:pt>
                <c:pt idx="2">
                  <c:v>0.41799999999999998</c:v>
                </c:pt>
              </c:numCache>
            </c:numRef>
          </c:val>
        </c:ser>
        <c:ser>
          <c:idx val="5"/>
          <c:order val="5"/>
          <c:tx>
            <c:strRef>
              <c:f>Sheet11!$G$3</c:f>
              <c:strCache>
                <c:ptCount val="1"/>
                <c:pt idx="0">
                  <c:v>MCS Exceeds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2.56410256410256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Sheet11!$A$4:$A$6</c:f>
              <c:strCache>
                <c:ptCount val="3"/>
                <c:pt idx="0">
                  <c:v>2011-12</c:v>
                </c:pt>
                <c:pt idx="1">
                  <c:v>2012-13</c:v>
                </c:pt>
                <c:pt idx="2">
                  <c:v>2013-14</c:v>
                </c:pt>
              </c:strCache>
            </c:strRef>
          </c:cat>
          <c:val>
            <c:numRef>
              <c:f>Sheet11!$G$4:$G$6</c:f>
              <c:numCache>
                <c:formatCode>0.00%</c:formatCode>
                <c:ptCount val="3"/>
                <c:pt idx="0">
                  <c:v>0.33800000000000002</c:v>
                </c:pt>
                <c:pt idx="1">
                  <c:v>0.377</c:v>
                </c:pt>
                <c:pt idx="2">
                  <c:v>0.39700000000000002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9731456"/>
        <c:axId val="49745920"/>
      </c:barChart>
      <c:catAx>
        <c:axId val="49731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School Years</a:t>
                </a:r>
              </a:p>
            </c:rich>
          </c:tx>
          <c:layout>
            <c:manualLayout>
              <c:xMode val="edge"/>
              <c:yMode val="edge"/>
              <c:x val="0.40263420598066268"/>
              <c:y val="0.96319437153689125"/>
            </c:manualLayout>
          </c:layout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9745920"/>
        <c:crosses val="autoZero"/>
        <c:auto val="1"/>
        <c:lblAlgn val="ctr"/>
        <c:lblOffset val="100"/>
        <c:noMultiLvlLbl val="0"/>
      </c:catAx>
      <c:valAx>
        <c:axId val="49745920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Percentage of Students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97314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Race/Ethnicity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Sheet14!$A$9</c:f>
              <c:strCache>
                <c:ptCount val="1"/>
                <c:pt idx="0">
                  <c:v>2011-12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1.1111111111111059E-2"/>
                  <c:y val="-3.70370370370377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Sheet14!$B$8:$G$8</c:f>
              <c:strCache>
                <c:ptCount val="6"/>
                <c:pt idx="0">
                  <c:v>Black-DNM</c:v>
                </c:pt>
                <c:pt idx="1">
                  <c:v>Black-Meets</c:v>
                </c:pt>
                <c:pt idx="2">
                  <c:v>Black-Exceeds</c:v>
                </c:pt>
                <c:pt idx="3">
                  <c:v>White-DNM</c:v>
                </c:pt>
                <c:pt idx="4">
                  <c:v>White-Meets</c:v>
                </c:pt>
                <c:pt idx="5">
                  <c:v>White-Exceeds</c:v>
                </c:pt>
              </c:strCache>
            </c:strRef>
          </c:cat>
          <c:val>
            <c:numRef>
              <c:f>Sheet14!$B$9:$G$9</c:f>
              <c:numCache>
                <c:formatCode>0.0%_);\(0.0%\)</c:formatCode>
                <c:ptCount val="6"/>
                <c:pt idx="0">
                  <c:v>0.238095238095238</c:v>
                </c:pt>
                <c:pt idx="1">
                  <c:v>0.42857142857142899</c:v>
                </c:pt>
                <c:pt idx="2">
                  <c:v>0.33333333333333298</c:v>
                </c:pt>
                <c:pt idx="3">
                  <c:v>9.5238095238095205E-2</c:v>
                </c:pt>
                <c:pt idx="4">
                  <c:v>0.33333333333333298</c:v>
                </c:pt>
                <c:pt idx="5">
                  <c:v>0.57142857142857095</c:v>
                </c:pt>
              </c:numCache>
            </c:numRef>
          </c:val>
        </c:ser>
        <c:ser>
          <c:idx val="1"/>
          <c:order val="1"/>
          <c:tx>
            <c:strRef>
              <c:f>Sheet14!$A$10</c:f>
              <c:strCache>
                <c:ptCount val="1"/>
                <c:pt idx="0">
                  <c:v>2012-13</c:v>
                </c:pt>
              </c:strCache>
            </c:strRef>
          </c:tx>
          <c:invertIfNegative val="0"/>
          <c:cat>
            <c:strRef>
              <c:f>Sheet14!$B$8:$G$8</c:f>
              <c:strCache>
                <c:ptCount val="6"/>
                <c:pt idx="0">
                  <c:v>Black-DNM</c:v>
                </c:pt>
                <c:pt idx="1">
                  <c:v>Black-Meets</c:v>
                </c:pt>
                <c:pt idx="2">
                  <c:v>Black-Exceeds</c:v>
                </c:pt>
                <c:pt idx="3">
                  <c:v>White-DNM</c:v>
                </c:pt>
                <c:pt idx="4">
                  <c:v>White-Meets</c:v>
                </c:pt>
                <c:pt idx="5">
                  <c:v>White-Exceeds</c:v>
                </c:pt>
              </c:strCache>
            </c:strRef>
          </c:cat>
          <c:val>
            <c:numRef>
              <c:f>Sheet14!$B$10:$G$10</c:f>
              <c:numCache>
                <c:formatCode>0.0%_);\(0.0%\)</c:formatCode>
                <c:ptCount val="6"/>
                <c:pt idx="0">
                  <c:v>0.04</c:v>
                </c:pt>
                <c:pt idx="1">
                  <c:v>0.64</c:v>
                </c:pt>
                <c:pt idx="2">
                  <c:v>0.32</c:v>
                </c:pt>
              </c:numCache>
            </c:numRef>
          </c:val>
        </c:ser>
        <c:ser>
          <c:idx val="2"/>
          <c:order val="2"/>
          <c:tx>
            <c:strRef>
              <c:f>Sheet14!$A$11</c:f>
              <c:strCache>
                <c:ptCount val="1"/>
                <c:pt idx="0">
                  <c:v>2013-14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2.361111111111111E-2"/>
                  <c:y val="1.11111111111111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Sheet14!$B$8:$G$8</c:f>
              <c:strCache>
                <c:ptCount val="6"/>
                <c:pt idx="0">
                  <c:v>Black-DNM</c:v>
                </c:pt>
                <c:pt idx="1">
                  <c:v>Black-Meets</c:v>
                </c:pt>
                <c:pt idx="2">
                  <c:v>Black-Exceeds</c:v>
                </c:pt>
                <c:pt idx="3">
                  <c:v>White-DNM</c:v>
                </c:pt>
                <c:pt idx="4">
                  <c:v>White-Meets</c:v>
                </c:pt>
                <c:pt idx="5">
                  <c:v>White-Exceeds</c:v>
                </c:pt>
              </c:strCache>
            </c:strRef>
          </c:cat>
          <c:val>
            <c:numRef>
              <c:f>Sheet14!$B$11:$G$11</c:f>
              <c:numCache>
                <c:formatCode>0.0%_);\(0.0%\)</c:formatCode>
                <c:ptCount val="6"/>
                <c:pt idx="0">
                  <c:v>0.15151515151515199</c:v>
                </c:pt>
                <c:pt idx="1">
                  <c:v>0.54545454545454497</c:v>
                </c:pt>
                <c:pt idx="2">
                  <c:v>0.30303030303030298</c:v>
                </c:pt>
                <c:pt idx="3">
                  <c:v>0.12</c:v>
                </c:pt>
                <c:pt idx="4">
                  <c:v>0.28000000000000003</c:v>
                </c:pt>
                <c:pt idx="5">
                  <c:v>0.6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9761664"/>
        <c:axId val="49781376"/>
      </c:barChart>
      <c:catAx>
        <c:axId val="49761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CRCT Levels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9781376"/>
        <c:crosses val="autoZero"/>
        <c:auto val="1"/>
        <c:lblAlgn val="ctr"/>
        <c:lblOffset val="100"/>
        <c:noMultiLvlLbl val="0"/>
      </c:catAx>
      <c:valAx>
        <c:axId val="49781376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Percentage of Students</a:t>
                </a:r>
              </a:p>
            </c:rich>
          </c:tx>
          <c:layout/>
          <c:overlay val="0"/>
        </c:title>
        <c:numFmt formatCode="0.0%_);\(0.0%\)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97616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0.71717</cdr:x>
      <cdr:y>0.68852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84576" y="3200400"/>
          <a:ext cx="2478424" cy="1447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Total Enrollment:</a:t>
          </a:r>
          <a:r>
            <a:rPr lang="en-US" sz="1600" b="1" baseline="0" dirty="0" smtClean="0"/>
            <a:t> </a:t>
          </a:r>
        </a:p>
        <a:p xmlns:a="http://schemas.openxmlformats.org/drawingml/2006/main">
          <a:r>
            <a:rPr lang="en-US" sz="1600" baseline="0" dirty="0" smtClean="0"/>
            <a:t>2011-12: 516 students</a:t>
          </a:r>
        </a:p>
        <a:p xmlns:a="http://schemas.openxmlformats.org/drawingml/2006/main">
          <a:r>
            <a:rPr lang="en-US" sz="1600" baseline="0" dirty="0" smtClean="0"/>
            <a:t>2012-13: 531 students</a:t>
          </a:r>
        </a:p>
        <a:p xmlns:a="http://schemas.openxmlformats.org/drawingml/2006/main">
          <a:r>
            <a:rPr lang="en-US" sz="1600" baseline="0" dirty="0" smtClean="0"/>
            <a:t>2013-14: 541 students</a:t>
          </a:r>
          <a:endParaRPr lang="en-US" sz="1600" dirty="0" smtClean="0"/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0.75833</cdr:x>
      <cdr:y>0.6875</cdr:y>
    </cdr:from>
    <cdr:to>
      <cdr:x>0.99167</cdr:x>
      <cdr:y>0.96875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34200" y="3352800"/>
          <a:ext cx="21336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/>
            <a:t>Total Enrollment:</a:t>
          </a:r>
          <a:r>
            <a:rPr lang="en-US" sz="1600" b="1" baseline="0" dirty="0" smtClean="0"/>
            <a:t> </a:t>
          </a:r>
        </a:p>
        <a:p xmlns:a="http://schemas.openxmlformats.org/drawingml/2006/main">
          <a:r>
            <a:rPr lang="en-US" sz="1600" baseline="0" dirty="0" smtClean="0"/>
            <a:t>2011-12: 516 students</a:t>
          </a:r>
        </a:p>
        <a:p xmlns:a="http://schemas.openxmlformats.org/drawingml/2006/main">
          <a:r>
            <a:rPr lang="en-US" sz="1600" baseline="0" dirty="0" smtClean="0"/>
            <a:t>2012-13: 531 students</a:t>
          </a:r>
        </a:p>
        <a:p xmlns:a="http://schemas.openxmlformats.org/drawingml/2006/main">
          <a:r>
            <a:rPr lang="en-US" sz="1600" baseline="0" dirty="0" smtClean="0"/>
            <a:t>2013-14: 541 students</a:t>
          </a:r>
          <a:endParaRPr lang="en-US" sz="1600" dirty="0" smtClean="0"/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0.01639</cdr:x>
      <cdr:y>0.30769</cdr:y>
    </cdr:from>
    <cdr:to>
      <cdr:x>0.22131</cdr:x>
      <cdr:y>0.68269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" y="1524000"/>
          <a:ext cx="1905000" cy="1857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Total Enrollment:</a:t>
          </a:r>
          <a:r>
            <a:rPr lang="en-US" sz="1600" b="1" baseline="0" dirty="0" smtClean="0"/>
            <a:t> </a:t>
          </a:r>
        </a:p>
        <a:p xmlns:a="http://schemas.openxmlformats.org/drawingml/2006/main">
          <a:r>
            <a:rPr lang="en-US" sz="1600" baseline="0" dirty="0" smtClean="0"/>
            <a:t>2011-12: 516 students</a:t>
          </a:r>
        </a:p>
        <a:p xmlns:a="http://schemas.openxmlformats.org/drawingml/2006/main">
          <a:r>
            <a:rPr lang="en-US" sz="1600" baseline="0" dirty="0" smtClean="0"/>
            <a:t>2012-13: 531 students</a:t>
          </a:r>
        </a:p>
        <a:p xmlns:a="http://schemas.openxmlformats.org/drawingml/2006/main">
          <a:r>
            <a:rPr lang="en-US" sz="1600" baseline="0" dirty="0" smtClean="0"/>
            <a:t>2013-14: 541 students</a:t>
          </a:r>
          <a:endParaRPr lang="en-US" sz="1600" dirty="0" smtClean="0"/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0.17949</cdr:x>
      <cdr:y>0.93333</cdr:y>
    </cdr:from>
    <cdr:to>
      <cdr:x>0.26496</cdr:x>
      <cdr:y>0.98889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00200" y="6400800"/>
          <a:ext cx="762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N=54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0.42735</cdr:x>
      <cdr:y>0.93333</cdr:y>
    </cdr:from>
    <cdr:to>
      <cdr:x>0.50427</cdr:x>
      <cdr:y>0.96667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10000" y="6400800"/>
          <a:ext cx="6858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N=35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0.67521</cdr:x>
      <cdr:y>0.93333</cdr:y>
    </cdr:from>
    <cdr:to>
      <cdr:x>0.74359</cdr:x>
      <cdr:y>0.96667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019800" y="6400800"/>
          <a:ext cx="609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N=67</a:t>
          </a:r>
          <a:endParaRPr lang="en-US" sz="12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0.50833</cdr:x>
      <cdr:y>0.44444</cdr:y>
    </cdr:from>
    <cdr:to>
      <cdr:x>0.60833</cdr:x>
      <cdr:y>0.57778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48200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FBEA6-E267-4351-A460-1141C4231353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55E71-D8E5-4E58-8880-59049F5D2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83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Enrollment: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2011-12: 516 students</a:t>
            </a:r>
          </a:p>
          <a:p>
            <a:r>
              <a:rPr lang="en-US" baseline="0" dirty="0" smtClean="0"/>
              <a:t>2012-13: 531 students</a:t>
            </a:r>
          </a:p>
          <a:p>
            <a:r>
              <a:rPr lang="en-US" baseline="0" dirty="0" smtClean="0"/>
              <a:t>2013-14: 541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5E71-D8E5-4E58-8880-59049F5D25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9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5E71-D8E5-4E58-8880-59049F5D25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7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the 2011-12</a:t>
            </a:r>
            <a:r>
              <a:rPr lang="en-US" baseline="0" dirty="0" smtClean="0"/>
              <a:t> school year 54 students were tested.  In the 2012-13 school year 35 students were tested and during the 2013-14 school year 67 students were tested.  When comparing it the MCS student body, during the 2011-12 school year 633 students were tested.  During the 2012-13 school year 681 students were tested and then 707 fourth graders were tested in 2013-14 school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5E71-D8E5-4E58-8880-59049F5D25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Race/Ethnicity:</a:t>
            </a:r>
          </a:p>
          <a:p>
            <a:r>
              <a:rPr lang="en-US" baseline="0" dirty="0" smtClean="0"/>
              <a:t>2011-12: 21 African-American students and White students were tested.</a:t>
            </a:r>
          </a:p>
          <a:p>
            <a:r>
              <a:rPr lang="en-US" baseline="0" dirty="0" smtClean="0"/>
              <a:t>2012-13: 25 African American students were tested.  The state did not provide how many White students were tested.</a:t>
            </a:r>
          </a:p>
          <a:p>
            <a:r>
              <a:rPr lang="en-US" baseline="0" dirty="0" smtClean="0"/>
              <a:t>2013-14: 33 African-American students and 25 White students were tested.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5E71-D8E5-4E58-8880-59049F5D25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0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Economically Disadvantaged:</a:t>
            </a:r>
          </a:p>
          <a:p>
            <a:r>
              <a:rPr lang="en-US" baseline="0" dirty="0" smtClean="0"/>
              <a:t>2011-12: 26 Economically Disadvantaged students were identified and 28 Non-Economically Disadvantaged students were tested.</a:t>
            </a:r>
          </a:p>
          <a:p>
            <a:r>
              <a:rPr lang="en-US" baseline="0" dirty="0" smtClean="0"/>
              <a:t>2012-13: 27 Economically Disadvantaged students were tested.  The state did not provide how many Non-Economically Disadvantaged students were tested.</a:t>
            </a:r>
          </a:p>
          <a:p>
            <a:r>
              <a:rPr lang="en-US" baseline="0" dirty="0" smtClean="0"/>
              <a:t>2013-14: 41 Economically Disadvantaged students and 26 Non-Economically Disadvantaged students were tested.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5E71-D8E5-4E58-8880-59049F5D25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ELL &amp; SWD:</a:t>
            </a:r>
          </a:p>
          <a:p>
            <a:r>
              <a:rPr lang="en-US" baseline="0" dirty="0" smtClean="0"/>
              <a:t>2011-12: 4 SWD and ELL students were identified and tested.</a:t>
            </a:r>
          </a:p>
          <a:p>
            <a:r>
              <a:rPr lang="en-US" baseline="0" dirty="0" smtClean="0"/>
              <a:t>2012-13: 5 SWD students were tested.  8 ELL students were tested.</a:t>
            </a:r>
          </a:p>
          <a:p>
            <a:r>
              <a:rPr lang="en-US" baseline="0" dirty="0" smtClean="0"/>
              <a:t>2013-14: 8 SWD students and 7 ELL students were tested.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5E71-D8E5-4E58-8880-59049F5D25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9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33197CB-CDD5-4B68-AEBD-1CA204482120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03F3A8D-0BB6-49C7-BA79-1993925B57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8.png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chart" Target="../charts/chart8.xml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chart" Target="../charts/chart9.xml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.png"/><Relationship Id="rId5" Type="http://schemas.openxmlformats.org/officeDocument/2006/relationships/chart" Target="../charts/chart10.xml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.png"/><Relationship Id="rId5" Type="http://schemas.openxmlformats.org/officeDocument/2006/relationships/chart" Target="../charts/chart11.xml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CRCT Data Overview for A. L. </a:t>
            </a:r>
            <a:r>
              <a:rPr lang="en-US" dirty="0" err="1" smtClean="0"/>
              <a:t>Burruss</a:t>
            </a:r>
            <a:r>
              <a:rPr lang="en-US" dirty="0" smtClean="0"/>
              <a:t> Elementary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2375" y="5562600"/>
            <a:ext cx="4695825" cy="914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T. Edmondson-Goodman</a:t>
            </a:r>
          </a:p>
          <a:p>
            <a:r>
              <a:rPr lang="en-US" dirty="0" smtClean="0"/>
              <a:t>Data Analysis &amp; School Improvement</a:t>
            </a:r>
          </a:p>
          <a:p>
            <a:r>
              <a:rPr lang="en-US" dirty="0" smtClean="0"/>
              <a:t>ITEC 7305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657600"/>
            <a:ext cx="2390775" cy="25717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8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0"/>
    </mc:Choice>
    <mc:Fallback>
      <p:transition spd="slow" advTm="1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97288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6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45"/>
    </mc:Choice>
    <mc:Fallback>
      <p:transition spd="slow" advTm="3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293891"/>
              </p:ext>
            </p:extLst>
          </p:nvPr>
        </p:nvGraphicFramePr>
        <p:xfrm>
          <a:off x="0" y="0"/>
          <a:ext cx="9143999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51"/>
    </mc:Choice>
    <mc:Fallback>
      <p:transition spd="slow" advTm="3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609600"/>
            <a:ext cx="6777318" cy="2510119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ALB &amp; MCS Comparison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Mathematics CRCT Results</a:t>
            </a:r>
          </a:p>
          <a:p>
            <a:r>
              <a:rPr lang="en-US" sz="4000" dirty="0" smtClean="0"/>
              <a:t>2011-2014</a:t>
            </a:r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2"/>
    </mc:Choice>
    <mc:Fallback>
      <p:transition spd="slow" advTm="1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161122"/>
              </p:ext>
            </p:extLst>
          </p:nvPr>
        </p:nvGraphicFramePr>
        <p:xfrm>
          <a:off x="152400" y="0"/>
          <a:ext cx="89154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6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74"/>
    </mc:Choice>
    <mc:Fallback>
      <p:transition spd="slow" advTm="9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740801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16"/>
    </mc:Choice>
    <mc:Fallback>
      <p:transition spd="slow" advTm="87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36982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9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97"/>
    </mc:Choice>
    <mc:Fallback>
      <p:transition spd="slow" advTm="6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47604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78"/>
    </mc:Choice>
    <mc:Fallback>
      <p:transition spd="slow" advTm="6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percentage of students at the DNM level decreased by 14% between the 2011-12 and 2012-13 school year from 17% to 3%.</a:t>
            </a:r>
          </a:p>
          <a:p>
            <a:r>
              <a:rPr lang="en-US" dirty="0" smtClean="0"/>
              <a:t>The percentage of students at Level 2 increased by 18.5% from 2011-12 to 2012-13 from 44.4% to 62.9%.</a:t>
            </a:r>
          </a:p>
          <a:p>
            <a:r>
              <a:rPr lang="en-US" dirty="0" smtClean="0"/>
              <a:t>The percentage of students at Level 3 increased by 7.5% between 2012-13 to 2013-14 from 34.3% to 41.8%.</a:t>
            </a:r>
          </a:p>
          <a:p>
            <a:r>
              <a:rPr lang="en-US" dirty="0" smtClean="0"/>
              <a:t>Our ALB 4</a:t>
            </a:r>
            <a:r>
              <a:rPr lang="en-US" baseline="30000" dirty="0" smtClean="0"/>
              <a:t>th</a:t>
            </a:r>
            <a:r>
              <a:rPr lang="en-US" dirty="0" smtClean="0"/>
              <a:t> grade students, who scored a Level 2 during the 2012-13 school year, outscored the District 4</a:t>
            </a:r>
            <a:r>
              <a:rPr lang="en-US" baseline="30000" dirty="0" smtClean="0"/>
              <a:t>th</a:t>
            </a:r>
            <a:r>
              <a:rPr lang="en-US" dirty="0" smtClean="0"/>
              <a:t> graders by 16.2%.</a:t>
            </a:r>
          </a:p>
          <a:p>
            <a:r>
              <a:rPr lang="en-US" dirty="0" smtClean="0"/>
              <a:t>15.4% our ELL population DNM, but the following school year only 2.9% of our ELL students DNM their CRCT requirements.  This is a decrease of 12.5%.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8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86"/>
    </mc:Choice>
    <mc:Fallback>
      <p:transition spd="slow" advTm="6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2011-12 30.8% of our students identified as Economically Disadvantaged scored a Level 1 or DNM criteria on the CRCT Math.</a:t>
            </a:r>
          </a:p>
          <a:p>
            <a:r>
              <a:rPr lang="en-US" dirty="0" smtClean="0"/>
              <a:t>In 2011-12 23.8% of our African-American students scored a Level 1 or DNM criteria on the CRCT Math.</a:t>
            </a:r>
          </a:p>
          <a:p>
            <a:r>
              <a:rPr lang="en-US" dirty="0" smtClean="0"/>
              <a:t>In 2013-14 there was a 29.7% achievement gap between our African-American and White students who scored a Level 3 or Exceeds.</a:t>
            </a:r>
          </a:p>
          <a:p>
            <a:r>
              <a:rPr lang="en-US" dirty="0" smtClean="0"/>
              <a:t>In 2011-12 and 2013-14 17% and 14.9% of our students scored a Level 1 or DNM.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8"/>
    </mc:Choice>
    <mc:Fallback>
      <p:transition spd="slow" advTm="4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057400"/>
            <a:ext cx="7745505" cy="4800599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/>
              <a:t>Our </a:t>
            </a:r>
            <a:r>
              <a:rPr lang="en-US" sz="3100" dirty="0" smtClean="0"/>
              <a:t>highest percentage </a:t>
            </a:r>
            <a:r>
              <a:rPr lang="en-US" sz="3100" dirty="0" smtClean="0"/>
              <a:t>of students in the Exceeds category on the Math CRCT was during the 2013-14 school year.  What caused this and how can we ensure that we do the same or better this year?</a:t>
            </a:r>
          </a:p>
          <a:p>
            <a:r>
              <a:rPr lang="en-US" sz="3100" dirty="0" smtClean="0"/>
              <a:t> During the 2011-12 and 2013-14 school year our Economically Disadvantaged students scored the highest in the DNM category.  During the 2012-13 school year the ED students dropped from 30.8% to 3.7% and then back to 19.5% the following year.  What caused the drastic drop during the 2012-13 school year and why did the numbers increase the next year?</a:t>
            </a:r>
          </a:p>
          <a:p>
            <a:r>
              <a:rPr lang="en-US" sz="3100" dirty="0" smtClean="0"/>
              <a:t>Our ELL and SWD have made great gains during the 2012-13 school year.  They both have over 60% scoring a Level 2.  How can we move these students from a Level 2 to a Level 3?</a:t>
            </a:r>
          </a:p>
          <a:p>
            <a:r>
              <a:rPr lang="en-US" sz="3100" dirty="0" smtClean="0"/>
              <a:t>Where do we go from here?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for the Faculty: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7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72"/>
    </mc:Choice>
    <mc:Fallback>
      <p:transition spd="slow" advTm="6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Purpose &amp; Goal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Demographics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A. L. </a:t>
            </a:r>
            <a:r>
              <a:rPr lang="en-US" sz="3200" dirty="0" err="1"/>
              <a:t>Burruss</a:t>
            </a:r>
            <a:r>
              <a:rPr lang="en-US" sz="3200" dirty="0"/>
              <a:t> and MCS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CRCT </a:t>
            </a:r>
            <a:r>
              <a:rPr lang="en-US" sz="3200" dirty="0" smtClean="0"/>
              <a:t>Results- Mathematics</a:t>
            </a: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Comparing ALB &amp; </a:t>
            </a:r>
            <a:r>
              <a:rPr lang="en-US" sz="3200" dirty="0" smtClean="0"/>
              <a:t>District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Subgroups</a:t>
            </a: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Strengths &amp; Weaknesses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Tasks for Faculty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/>
              <a:t>Overview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648200"/>
            <a:ext cx="1648691" cy="17212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71"/>
    </mc:Choice>
    <mc:Fallback>
      <p:transition spd="slow" advTm="3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48" y="2247900"/>
            <a:ext cx="3841904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9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54"/>
    </mc:Choice>
    <mc:Fallback>
      <p:transition spd="slow" advTm="60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To provide an overview of the students performance at A. L. </a:t>
            </a:r>
            <a:r>
              <a:rPr lang="en-US" sz="2800" dirty="0" err="1" smtClean="0"/>
              <a:t>Burruss</a:t>
            </a:r>
            <a:r>
              <a:rPr lang="en-US" sz="2800" dirty="0" smtClean="0"/>
              <a:t> in comparison to the district using the available Math CRCT data.</a:t>
            </a:r>
          </a:p>
          <a:p>
            <a:r>
              <a:rPr lang="en-US" sz="2800" dirty="0" smtClean="0"/>
              <a:t>While comparing the longitudinal Math CRCT data from 2011-12, 2012-13, and 2013-14, we will be looking for strengths, weaknesses, and possible trends in student achievement.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&amp; Goal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4"/>
    </mc:Choice>
    <mc:Fallback>
      <p:transition spd="slow" advTm="3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771464" cy="510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304800"/>
            <a:ext cx="7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ln w="24500" cmpd="dbl">
                  <a:solidFill>
                    <a:srgbClr val="D6862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Welcome to A. L. </a:t>
            </a:r>
            <a:r>
              <a:rPr lang="en-US" sz="4400" b="1" dirty="0" err="1" smtClean="0">
                <a:ln w="24500" cmpd="dbl">
                  <a:solidFill>
                    <a:srgbClr val="D6862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Burruss</a:t>
            </a:r>
            <a:endParaRPr lang="en-US" sz="4400" b="1" dirty="0">
              <a:ln w="24500" cmpd="dbl">
                <a:solidFill>
                  <a:srgbClr val="D6862D">
                    <a:shade val="85000"/>
                    <a:satMod val="155000"/>
                  </a:srgb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6"/>
    </mc:Choice>
    <mc:Fallback>
      <p:transition spd="slow" advTm="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Students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99642"/>
              </p:ext>
            </p:extLst>
          </p:nvPr>
        </p:nvGraphicFramePr>
        <p:xfrm>
          <a:off x="228600" y="1981200"/>
          <a:ext cx="8763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9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5"/>
    </mc:Choice>
    <mc:Fallback>
      <p:transition spd="slow" advTm="5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Students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52138"/>
              </p:ext>
            </p:extLst>
          </p:nvPr>
        </p:nvGraphicFramePr>
        <p:xfrm>
          <a:off x="0" y="1981200"/>
          <a:ext cx="9144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3"/>
    </mc:Choice>
    <mc:Fallback>
      <p:transition spd="slow" advTm="2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Students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032023"/>
              </p:ext>
            </p:extLst>
          </p:nvPr>
        </p:nvGraphicFramePr>
        <p:xfrm>
          <a:off x="-152400" y="1905000"/>
          <a:ext cx="9296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0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57"/>
    </mc:Choice>
    <mc:Fallback>
      <p:transition spd="slow" advTm="4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391678"/>
              </p:ext>
            </p:extLst>
          </p:nvPr>
        </p:nvGraphicFramePr>
        <p:xfrm>
          <a:off x="0" y="27708"/>
          <a:ext cx="9267825" cy="6830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0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7"/>
    </mc:Choice>
    <mc:Fallback>
      <p:transition spd="slow" advTm="37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903642"/>
              </p:ext>
            </p:extLst>
          </p:nvPr>
        </p:nvGraphicFramePr>
        <p:xfrm>
          <a:off x="0" y="0"/>
          <a:ext cx="8991600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9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54"/>
    </mc:Choice>
    <mc:Fallback>
      <p:transition spd="slow" advTm="2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2192</TotalTime>
  <Words>884</Words>
  <Application>Microsoft Office PowerPoint</Application>
  <PresentationFormat>On-screen Show (4:3)</PresentationFormat>
  <Paragraphs>116</Paragraphs>
  <Slides>20</Slides>
  <Notes>6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Hardcover</vt:lpstr>
      <vt:lpstr>CRCT Data Overview for A. L. Burruss Elementary</vt:lpstr>
      <vt:lpstr> Data Overview </vt:lpstr>
      <vt:lpstr>Purpose &amp; Goal</vt:lpstr>
      <vt:lpstr>PowerPoint Presentation</vt:lpstr>
      <vt:lpstr>Our Students</vt:lpstr>
      <vt:lpstr>Our Students</vt:lpstr>
      <vt:lpstr>Our Students</vt:lpstr>
      <vt:lpstr>PowerPoint Presentation</vt:lpstr>
      <vt:lpstr>PowerPoint Presentation</vt:lpstr>
      <vt:lpstr>PowerPoint Presentation</vt:lpstr>
      <vt:lpstr>PowerPoint Presentation</vt:lpstr>
      <vt:lpstr>  ALB &amp; MCS Comparison </vt:lpstr>
      <vt:lpstr>PowerPoint Presentation</vt:lpstr>
      <vt:lpstr>PowerPoint Presentation</vt:lpstr>
      <vt:lpstr>PowerPoint Presentation</vt:lpstr>
      <vt:lpstr>PowerPoint Presentation</vt:lpstr>
      <vt:lpstr>Strengths</vt:lpstr>
      <vt:lpstr>Weaknesses</vt:lpstr>
      <vt:lpstr>Task for the Faculty:</vt:lpstr>
      <vt:lpstr>Questions?</vt:lpstr>
    </vt:vector>
  </TitlesOfParts>
  <Company>Marietta City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EdmondsonGoodman, Tabitha</dc:creator>
  <cp:lastModifiedBy>EdmondsonGoodman, Tabitha</cp:lastModifiedBy>
  <cp:revision>52</cp:revision>
  <dcterms:created xsi:type="dcterms:W3CDTF">2016-07-09T22:28:41Z</dcterms:created>
  <dcterms:modified xsi:type="dcterms:W3CDTF">2016-07-14T03:11:10Z</dcterms:modified>
</cp:coreProperties>
</file>