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sldIdLst>
    <p:sldId id="256" r:id="rId2"/>
    <p:sldId id="257" r:id="rId3"/>
    <p:sldId id="265" r:id="rId4"/>
    <p:sldId id="258" r:id="rId5"/>
    <p:sldId id="259" r:id="rId6"/>
    <p:sldId id="260" r:id="rId7"/>
    <p:sldId id="261" r:id="rId8"/>
    <p:sldId id="262" r:id="rId9"/>
    <p:sldId id="263" r:id="rId10"/>
    <p:sldId id="266" r:id="rId11"/>
    <p:sldId id="267" r:id="rId12"/>
    <p:sldId id="268" r:id="rId13"/>
    <p:sldId id="269" r:id="rId14"/>
    <p:sldId id="270" r:id="rId15"/>
    <p:sldId id="271" r:id="rId16"/>
    <p:sldId id="280" r:id="rId17"/>
    <p:sldId id="272" r:id="rId18"/>
    <p:sldId id="273" r:id="rId19"/>
    <p:sldId id="274" r:id="rId20"/>
    <p:sldId id="275" r:id="rId21"/>
    <p:sldId id="276" r:id="rId22"/>
    <p:sldId id="277" r:id="rId23"/>
    <p:sldId id="281" r:id="rId24"/>
    <p:sldId id="278" r:id="rId25"/>
    <p:sldId id="282" r:id="rId26"/>
    <p:sldId id="283" r:id="rId27"/>
    <p:sldId id="279" r:id="rId28"/>
    <p:sldId id="26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660"/>
  </p:normalViewPr>
  <p:slideViewPr>
    <p:cSldViewPr>
      <p:cViewPr varScale="1">
        <p:scale>
          <a:sx n="69" d="100"/>
          <a:sy n="69" d="100"/>
        </p:scale>
        <p:origin x="-143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357CB5-DB06-4908-A611-BAFBDE7B3165}" type="datetimeFigureOut">
              <a:rPr lang="en-US" smtClean="0"/>
              <a:t>4/4/2016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64D791-2481-417D-9C67-0B526A3316A5}" type="slidenum">
              <a:rPr lang="en-US" smtClean="0"/>
              <a:t>‹#›</a:t>
            </a:fld>
            <a:endParaRPr lang="en-US"/>
          </a:p>
        </p:txBody>
      </p:sp>
    </p:spTree>
    <p:extLst>
      <p:ext uri="{BB962C8B-B14F-4D97-AF65-F5344CB8AC3E}">
        <p14:creationId xmlns:p14="http://schemas.microsoft.com/office/powerpoint/2010/main" val="4197760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64D791-2481-417D-9C67-0B526A3316A5}" type="slidenum">
              <a:rPr lang="en-US" smtClean="0"/>
              <a:t>2</a:t>
            </a:fld>
            <a:endParaRPr lang="en-US"/>
          </a:p>
        </p:txBody>
      </p:sp>
    </p:spTree>
    <p:extLst>
      <p:ext uri="{BB962C8B-B14F-4D97-AF65-F5344CB8AC3E}">
        <p14:creationId xmlns:p14="http://schemas.microsoft.com/office/powerpoint/2010/main" val="3564499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64D791-2481-417D-9C67-0B526A3316A5}" type="slidenum">
              <a:rPr lang="en-US" smtClean="0"/>
              <a:t>3</a:t>
            </a:fld>
            <a:endParaRPr lang="en-US"/>
          </a:p>
        </p:txBody>
      </p:sp>
    </p:spTree>
    <p:extLst>
      <p:ext uri="{BB962C8B-B14F-4D97-AF65-F5344CB8AC3E}">
        <p14:creationId xmlns:p14="http://schemas.microsoft.com/office/powerpoint/2010/main" val="3709011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64D791-2481-417D-9C67-0B526A3316A5}" type="slidenum">
              <a:rPr lang="en-US" smtClean="0"/>
              <a:t>11</a:t>
            </a:fld>
            <a:endParaRPr lang="en-US"/>
          </a:p>
        </p:txBody>
      </p:sp>
    </p:spTree>
    <p:extLst>
      <p:ext uri="{BB962C8B-B14F-4D97-AF65-F5344CB8AC3E}">
        <p14:creationId xmlns:p14="http://schemas.microsoft.com/office/powerpoint/2010/main" val="975603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64D791-2481-417D-9C67-0B526A3316A5}" type="slidenum">
              <a:rPr lang="en-US" smtClean="0"/>
              <a:t>18</a:t>
            </a:fld>
            <a:endParaRPr lang="en-US"/>
          </a:p>
        </p:txBody>
      </p:sp>
    </p:spTree>
    <p:extLst>
      <p:ext uri="{BB962C8B-B14F-4D97-AF65-F5344CB8AC3E}">
        <p14:creationId xmlns:p14="http://schemas.microsoft.com/office/powerpoint/2010/main" val="2197436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64D791-2481-417D-9C67-0B526A3316A5}" type="slidenum">
              <a:rPr lang="en-US" smtClean="0"/>
              <a:t>20</a:t>
            </a:fld>
            <a:endParaRPr lang="en-US"/>
          </a:p>
        </p:txBody>
      </p:sp>
    </p:spTree>
    <p:extLst>
      <p:ext uri="{BB962C8B-B14F-4D97-AF65-F5344CB8AC3E}">
        <p14:creationId xmlns:p14="http://schemas.microsoft.com/office/powerpoint/2010/main" val="2971484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64D791-2481-417D-9C67-0B526A3316A5}" type="slidenum">
              <a:rPr lang="en-US" smtClean="0"/>
              <a:t>21</a:t>
            </a:fld>
            <a:endParaRPr lang="en-US"/>
          </a:p>
        </p:txBody>
      </p:sp>
    </p:spTree>
    <p:extLst>
      <p:ext uri="{BB962C8B-B14F-4D97-AF65-F5344CB8AC3E}">
        <p14:creationId xmlns:p14="http://schemas.microsoft.com/office/powerpoint/2010/main" val="273685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64D791-2481-417D-9C67-0B526A3316A5}" type="slidenum">
              <a:rPr lang="en-US" smtClean="0"/>
              <a:t>24</a:t>
            </a:fld>
            <a:endParaRPr lang="en-US"/>
          </a:p>
        </p:txBody>
      </p:sp>
    </p:spTree>
    <p:extLst>
      <p:ext uri="{BB962C8B-B14F-4D97-AF65-F5344CB8AC3E}">
        <p14:creationId xmlns:p14="http://schemas.microsoft.com/office/powerpoint/2010/main" val="970441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64D791-2481-417D-9C67-0B526A3316A5}" type="slidenum">
              <a:rPr lang="en-US" smtClean="0"/>
              <a:t>27</a:t>
            </a:fld>
            <a:endParaRPr lang="en-US"/>
          </a:p>
        </p:txBody>
      </p:sp>
    </p:spTree>
    <p:extLst>
      <p:ext uri="{BB962C8B-B14F-4D97-AF65-F5344CB8AC3E}">
        <p14:creationId xmlns:p14="http://schemas.microsoft.com/office/powerpoint/2010/main" val="3301875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1118520-6D77-46B8-BC64-64C0DCB6C55F}" type="datetimeFigureOut">
              <a:rPr lang="en-US" smtClean="0"/>
              <a:t>4/4/2016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CBD0B14-44F7-4526-BC65-CD252C92D09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118520-6D77-46B8-BC64-64C0DCB6C55F}"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D0B14-44F7-4526-BC65-CD252C92D09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118520-6D77-46B8-BC64-64C0DCB6C55F}"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D0B14-44F7-4526-BC65-CD252C92D09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118520-6D77-46B8-BC64-64C0DCB6C55F}"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D0B14-44F7-4526-BC65-CD252C92D09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1118520-6D77-46B8-BC64-64C0DCB6C55F}"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D0B14-44F7-4526-BC65-CD252C92D09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118520-6D77-46B8-BC64-64C0DCB6C55F}" type="datetimeFigureOut">
              <a:rPr lang="en-US" smtClean="0"/>
              <a:t>4/4/2016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D0B14-44F7-4526-BC65-CD252C92D09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1118520-6D77-46B8-BC64-64C0DCB6C55F}" type="datetimeFigureOut">
              <a:rPr lang="en-US" smtClean="0"/>
              <a:t>4/4/2016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BD0B14-44F7-4526-BC65-CD252C92D09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1118520-6D77-46B8-BC64-64C0DCB6C55F}" type="datetimeFigureOut">
              <a:rPr lang="en-US" smtClean="0"/>
              <a:t>4/4/2016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BD0B14-44F7-4526-BC65-CD252C92D09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118520-6D77-46B8-BC64-64C0DCB6C55F}" type="datetimeFigureOut">
              <a:rPr lang="en-US" smtClean="0"/>
              <a:t>4/4/2016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BD0B14-44F7-4526-BC65-CD252C92D09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118520-6D77-46B8-BC64-64C0DCB6C55F}" type="datetimeFigureOut">
              <a:rPr lang="en-US" smtClean="0"/>
              <a:t>4/4/2016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D0B14-44F7-4526-BC65-CD252C92D09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1118520-6D77-46B8-BC64-64C0DCB6C55F}" type="datetimeFigureOut">
              <a:rPr lang="en-US" smtClean="0"/>
              <a:t>4/4/2016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CBD0B14-44F7-4526-BC65-CD252C92D09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1118520-6D77-46B8-BC64-64C0DCB6C55F}" type="datetimeFigureOut">
              <a:rPr lang="en-US" smtClean="0"/>
              <a:t>4/4/2016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CBD0B14-44F7-4526-BC65-CD252C92D09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donorschoose.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The Flipped Classroom: </a:t>
            </a:r>
            <a:br>
              <a:rPr lang="en-US" dirty="0" smtClean="0"/>
            </a:br>
            <a:r>
              <a:rPr lang="en-US" dirty="0" smtClean="0"/>
              <a:t>Is </a:t>
            </a:r>
            <a:r>
              <a:rPr lang="en-US" dirty="0"/>
              <a:t>I</a:t>
            </a:r>
            <a:r>
              <a:rPr lang="en-US" dirty="0" smtClean="0"/>
              <a:t>t Right For MCS? </a:t>
            </a:r>
            <a:endParaRPr lang="en-US" dirty="0"/>
          </a:p>
        </p:txBody>
      </p:sp>
      <p:sp>
        <p:nvSpPr>
          <p:cNvPr id="3" name="Subtitle 2"/>
          <p:cNvSpPr>
            <a:spLocks noGrp="1"/>
          </p:cNvSpPr>
          <p:nvPr>
            <p:ph type="subTitle" idx="1"/>
          </p:nvPr>
        </p:nvSpPr>
        <p:spPr>
          <a:xfrm>
            <a:off x="762000" y="5257800"/>
            <a:ext cx="7854696" cy="1447800"/>
          </a:xfrm>
        </p:spPr>
        <p:txBody>
          <a:bodyPr/>
          <a:lstStyle/>
          <a:p>
            <a:r>
              <a:rPr lang="en-US" dirty="0" smtClean="0"/>
              <a:t>T. Edmondson-Goodman</a:t>
            </a:r>
          </a:p>
          <a:p>
            <a:r>
              <a:rPr lang="en-US" dirty="0" smtClean="0"/>
              <a:t>ITEC 7445</a:t>
            </a:r>
          </a:p>
          <a:p>
            <a:r>
              <a:rPr lang="en-US" dirty="0" smtClean="0"/>
              <a:t>Evaluating Emerging Technologies</a:t>
            </a:r>
          </a:p>
          <a:p>
            <a:endParaRPr lang="en-US" dirty="0"/>
          </a:p>
        </p:txBody>
      </p:sp>
    </p:spTree>
    <p:extLst>
      <p:ext uri="{BB962C8B-B14F-4D97-AF65-F5344CB8AC3E}">
        <p14:creationId xmlns:p14="http://schemas.microsoft.com/office/powerpoint/2010/main" val="15946860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(cont’d)</a:t>
            </a:r>
            <a:endParaRPr lang="en-US" dirty="0"/>
          </a:p>
        </p:txBody>
      </p:sp>
      <p:sp>
        <p:nvSpPr>
          <p:cNvPr id="3" name="Content Placeholder 2"/>
          <p:cNvSpPr>
            <a:spLocks noGrp="1"/>
          </p:cNvSpPr>
          <p:nvPr>
            <p:ph idx="1"/>
          </p:nvPr>
        </p:nvSpPr>
        <p:spPr/>
        <p:txBody>
          <a:bodyPr/>
          <a:lstStyle/>
          <a:p>
            <a:pPr lvl="1"/>
            <a:r>
              <a:rPr lang="en-US" dirty="0" smtClean="0"/>
              <a:t>Parental Support: Many of our students do not have parental support to encourage them to view the online materials at home.  Each school will need to offer student assistance, so students can still have access to these materials.  </a:t>
            </a:r>
          </a:p>
          <a:p>
            <a:pPr lvl="1"/>
            <a:r>
              <a:rPr lang="en-US" dirty="0" smtClean="0"/>
              <a:t>Online videos: Many students may not prefer to watch these videos online due to being easily distracted.  Also, students may feel that they are left out of the discussions since they cannot ask questions at home.  </a:t>
            </a:r>
            <a:endParaRPr lang="en-US" dirty="0"/>
          </a:p>
        </p:txBody>
      </p:sp>
    </p:spTree>
    <p:extLst>
      <p:ext uri="{BB962C8B-B14F-4D97-AF65-F5344CB8AC3E}">
        <p14:creationId xmlns:p14="http://schemas.microsoft.com/office/powerpoint/2010/main" val="127329149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Cost of the Emerging Technology</a:t>
            </a:r>
            <a:endParaRPr lang="en-US" dirty="0"/>
          </a:p>
        </p:txBody>
      </p:sp>
      <p:sp>
        <p:nvSpPr>
          <p:cNvPr id="3" name="Content Placeholder 2"/>
          <p:cNvSpPr>
            <a:spLocks noGrp="1"/>
          </p:cNvSpPr>
          <p:nvPr>
            <p:ph idx="1"/>
          </p:nvPr>
        </p:nvSpPr>
        <p:spPr/>
        <p:txBody>
          <a:bodyPr>
            <a:normAutofit/>
          </a:bodyPr>
          <a:lstStyle/>
          <a:p>
            <a:r>
              <a:rPr lang="en-US" dirty="0" smtClean="0"/>
              <a:t>Flipped classrooms require the use of technology tools to record videos and classrooms discussions.</a:t>
            </a:r>
          </a:p>
          <a:p>
            <a:r>
              <a:rPr lang="en-US" dirty="0" smtClean="0"/>
              <a:t>The four different types of tools needed are: </a:t>
            </a:r>
            <a:r>
              <a:rPr lang="en-US" dirty="0" err="1" smtClean="0"/>
              <a:t>screencasting</a:t>
            </a:r>
            <a:r>
              <a:rPr lang="en-US" dirty="0" smtClean="0"/>
              <a:t> software, video hosting tools, interactive tools that help teachers check for understanding and </a:t>
            </a:r>
            <a:r>
              <a:rPr lang="en-US" dirty="0" err="1" smtClean="0"/>
              <a:t>interative</a:t>
            </a:r>
            <a:r>
              <a:rPr lang="en-US" dirty="0" smtClean="0"/>
              <a:t> discussions, and a learning management system to house these video creations.</a:t>
            </a:r>
          </a:p>
          <a:p>
            <a:r>
              <a:rPr lang="en-US" dirty="0" smtClean="0"/>
              <a:t>Many of the tools mentioned are free or low costing.  We currently have our own learning management system in place called Aspen.</a:t>
            </a:r>
          </a:p>
        </p:txBody>
      </p:sp>
    </p:spTree>
    <p:extLst>
      <p:ext uri="{BB962C8B-B14F-4D97-AF65-F5344CB8AC3E}">
        <p14:creationId xmlns:p14="http://schemas.microsoft.com/office/powerpoint/2010/main" val="15022534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Cost of Emerging Technology (cont’d)</a:t>
            </a:r>
            <a:endParaRPr lang="en-US" dirty="0"/>
          </a:p>
        </p:txBody>
      </p:sp>
      <p:sp>
        <p:nvSpPr>
          <p:cNvPr id="3" name="Content Placeholder 2"/>
          <p:cNvSpPr>
            <a:spLocks noGrp="1"/>
          </p:cNvSpPr>
          <p:nvPr>
            <p:ph idx="1"/>
          </p:nvPr>
        </p:nvSpPr>
        <p:spPr/>
        <p:txBody>
          <a:bodyPr/>
          <a:lstStyle/>
          <a:p>
            <a:r>
              <a:rPr lang="en-US" dirty="0" smtClean="0"/>
              <a:t>Examples of video creation tools: Jing, Screen-o-</a:t>
            </a:r>
            <a:r>
              <a:rPr lang="en-US" dirty="0" err="1" smtClean="0"/>
              <a:t>matic</a:t>
            </a:r>
            <a:r>
              <a:rPr lang="en-US" dirty="0" smtClean="0"/>
              <a:t>, SnagIt, </a:t>
            </a:r>
            <a:r>
              <a:rPr lang="en-US" dirty="0" err="1" smtClean="0"/>
              <a:t>TouchCast</a:t>
            </a:r>
            <a:r>
              <a:rPr lang="en-US" dirty="0" smtClean="0"/>
              <a:t>, and </a:t>
            </a:r>
            <a:r>
              <a:rPr lang="en-US" dirty="0" err="1" smtClean="0"/>
              <a:t>EduCreations</a:t>
            </a:r>
            <a:r>
              <a:rPr lang="en-US" dirty="0" smtClean="0"/>
              <a:t>.</a:t>
            </a:r>
          </a:p>
          <a:p>
            <a:r>
              <a:rPr lang="en-US" dirty="0" smtClean="0"/>
              <a:t>Examples of video hosting sites: Teacher Tube, </a:t>
            </a:r>
            <a:r>
              <a:rPr lang="en-US" dirty="0" err="1" smtClean="0"/>
              <a:t>Youtube</a:t>
            </a:r>
            <a:r>
              <a:rPr lang="en-US" dirty="0" smtClean="0"/>
              <a:t>, and Google Drive.</a:t>
            </a:r>
          </a:p>
          <a:p>
            <a:r>
              <a:rPr lang="en-US" dirty="0" smtClean="0"/>
              <a:t>Examples of Interactive Video Tools: </a:t>
            </a:r>
            <a:r>
              <a:rPr lang="en-US" dirty="0" err="1" smtClean="0"/>
              <a:t>EduCannon</a:t>
            </a:r>
            <a:r>
              <a:rPr lang="en-US" dirty="0" smtClean="0"/>
              <a:t>, </a:t>
            </a:r>
            <a:r>
              <a:rPr lang="en-US" dirty="0" err="1" smtClean="0"/>
              <a:t>EdPuzzle</a:t>
            </a:r>
            <a:r>
              <a:rPr lang="en-US" dirty="0" smtClean="0"/>
              <a:t>, and Adobe Presenter</a:t>
            </a:r>
            <a:endParaRPr lang="en-US" dirty="0"/>
          </a:p>
        </p:txBody>
      </p:sp>
    </p:spTree>
    <p:extLst>
      <p:ext uri="{BB962C8B-B14F-4D97-AF65-F5344CB8AC3E}">
        <p14:creationId xmlns:p14="http://schemas.microsoft.com/office/powerpoint/2010/main" val="253875397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for Flipped Classrooms</a:t>
            </a:r>
            <a:endParaRPr lang="en-US" dirty="0"/>
          </a:p>
        </p:txBody>
      </p:sp>
      <p:sp>
        <p:nvSpPr>
          <p:cNvPr id="3" name="Content Placeholder 2"/>
          <p:cNvSpPr>
            <a:spLocks noGrp="1"/>
          </p:cNvSpPr>
          <p:nvPr>
            <p:ph idx="1"/>
          </p:nvPr>
        </p:nvSpPr>
        <p:spPr/>
        <p:txBody>
          <a:bodyPr/>
          <a:lstStyle/>
          <a:p>
            <a:r>
              <a:rPr lang="en-US" dirty="0" smtClean="0"/>
              <a:t>Marietta City Schools Foundation could be used to secure funding for implementing flipped classrooms in our schools.  </a:t>
            </a:r>
          </a:p>
          <a:p>
            <a:r>
              <a:rPr lang="en-US" dirty="0" smtClean="0"/>
              <a:t>Teachers and administrators could apply for </a:t>
            </a:r>
            <a:r>
              <a:rPr lang="en-US" dirty="0" smtClean="0">
                <a:hlinkClick r:id="rId2"/>
              </a:rPr>
              <a:t>Donors Choose</a:t>
            </a:r>
            <a:r>
              <a:rPr lang="en-US" dirty="0" smtClean="0"/>
              <a:t> to supplement technology needs.</a:t>
            </a:r>
          </a:p>
          <a:p>
            <a:r>
              <a:rPr lang="en-US" dirty="0" smtClean="0"/>
              <a:t>Teachers and administrators could apply for available grants to fund these technology needs.</a:t>
            </a:r>
          </a:p>
          <a:p>
            <a:r>
              <a:rPr lang="en-US" dirty="0" smtClean="0"/>
              <a:t>Partners in Education could also be petitioned to share resources to help make flipped classrooms a reality in our schools.</a:t>
            </a:r>
            <a:endParaRPr lang="en-US" dirty="0"/>
          </a:p>
        </p:txBody>
      </p:sp>
    </p:spTree>
    <p:extLst>
      <p:ext uri="{BB962C8B-B14F-4D97-AF65-F5344CB8AC3E}">
        <p14:creationId xmlns:p14="http://schemas.microsoft.com/office/powerpoint/2010/main" val="364969522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Funding for Flipped Classrooms (cont’d)</a:t>
            </a:r>
            <a:endParaRPr lang="en-US" dirty="0"/>
          </a:p>
        </p:txBody>
      </p:sp>
      <p:sp>
        <p:nvSpPr>
          <p:cNvPr id="3" name="Content Placeholder 2"/>
          <p:cNvSpPr>
            <a:spLocks noGrp="1"/>
          </p:cNvSpPr>
          <p:nvPr>
            <p:ph idx="1"/>
          </p:nvPr>
        </p:nvSpPr>
        <p:spPr/>
        <p:txBody>
          <a:bodyPr/>
          <a:lstStyle/>
          <a:p>
            <a:r>
              <a:rPr lang="en-US" dirty="0" smtClean="0"/>
              <a:t>Marietta City Schools is a small school system with eight elementary schools, one STEM magnet, one Sixth Grade Academy, </a:t>
            </a:r>
            <a:r>
              <a:rPr lang="en-US" dirty="0"/>
              <a:t>o</a:t>
            </a:r>
            <a:r>
              <a:rPr lang="en-US" dirty="0" smtClean="0"/>
              <a:t>ne middle school, and one high school.  Several of these schools are Title I schools and they can use some of these funds to cover their technology needs.</a:t>
            </a:r>
          </a:p>
          <a:p>
            <a:r>
              <a:rPr lang="en-US" dirty="0" smtClean="0"/>
              <a:t>SPLOST monies can be used to also fund our flipped classrooms.</a:t>
            </a:r>
            <a:endParaRPr lang="en-US" dirty="0"/>
          </a:p>
        </p:txBody>
      </p:sp>
    </p:spTree>
    <p:extLst>
      <p:ext uri="{BB962C8B-B14F-4D97-AF65-F5344CB8AC3E}">
        <p14:creationId xmlns:p14="http://schemas.microsoft.com/office/powerpoint/2010/main" val="14690644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Flipped Classrooms &amp; Common Core Standards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Flipped classrooms use technology as a tool to simply open up the lines of communication, which will differentiate the learning in our classrooms.  </a:t>
            </a:r>
          </a:p>
          <a:p>
            <a:r>
              <a:rPr lang="en-US" dirty="0" smtClean="0"/>
              <a:t>Teachers begin by creating short engaging videos for their students to watch.  After viewing the videos students have the option to view them again for clarification or understanding.</a:t>
            </a:r>
          </a:p>
          <a:p>
            <a:r>
              <a:rPr lang="en-US" dirty="0" smtClean="0"/>
              <a:t>Students will then take part in the interactive quizzes or reflections, which can give the teacher insight into their thinking and understanding.  Students will take these concepts and apply them to real world problems, investigations, or readings.</a:t>
            </a:r>
          </a:p>
          <a:p>
            <a:r>
              <a:rPr lang="en-US" dirty="0" smtClean="0"/>
              <a:t>These authentic learning opportunities will be different based on the process, product, and the student’s learning experiences.</a:t>
            </a:r>
          </a:p>
          <a:p>
            <a:endParaRPr lang="en-US" dirty="0"/>
          </a:p>
        </p:txBody>
      </p:sp>
    </p:spTree>
    <p:extLst>
      <p:ext uri="{BB962C8B-B14F-4D97-AF65-F5344CB8AC3E}">
        <p14:creationId xmlns:p14="http://schemas.microsoft.com/office/powerpoint/2010/main" val="189526180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Flipped Classrooms &amp; Common Core </a:t>
            </a:r>
            <a:r>
              <a:rPr lang="en-US" dirty="0" smtClean="0"/>
              <a:t>Standards (cont’d)</a:t>
            </a:r>
            <a:endParaRPr lang="en-US" dirty="0"/>
          </a:p>
        </p:txBody>
      </p:sp>
      <p:sp>
        <p:nvSpPr>
          <p:cNvPr id="3" name="Content Placeholder 2"/>
          <p:cNvSpPr>
            <a:spLocks noGrp="1"/>
          </p:cNvSpPr>
          <p:nvPr>
            <p:ph idx="1"/>
          </p:nvPr>
        </p:nvSpPr>
        <p:spPr/>
        <p:txBody>
          <a:bodyPr/>
          <a:lstStyle/>
          <a:p>
            <a:r>
              <a:rPr lang="en-US" dirty="0"/>
              <a:t>This approach along with Common Core  changes the way educators teach our students.  Common Core was created to go deeper into the standards and not wider. Instead of just covering the content students are mastering it and understanding its relevancy. </a:t>
            </a:r>
          </a:p>
          <a:p>
            <a:r>
              <a:rPr lang="en-US" dirty="0"/>
              <a:t>Flipped Classrooms gives our teachers the opportunity to meet each students individual needs and this makes differentiation easier.  </a:t>
            </a:r>
          </a:p>
          <a:p>
            <a:endParaRPr lang="en-US" dirty="0"/>
          </a:p>
        </p:txBody>
      </p:sp>
    </p:spTree>
    <p:extLst>
      <p:ext uri="{BB962C8B-B14F-4D97-AF65-F5344CB8AC3E}">
        <p14:creationId xmlns:p14="http://schemas.microsoft.com/office/powerpoint/2010/main" val="146193899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Learning Goals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Students will watch the 10-15 minute short videos on their concept.  After watching the video students will complete the corresponding self-check or complete the assigned reflection.</a:t>
            </a:r>
          </a:p>
          <a:p>
            <a:r>
              <a:rPr lang="en-US" dirty="0" smtClean="0"/>
              <a:t>Students will also write down any questions that they may have from watching the videos.  They will apply these concepts in class using inquiry based learning in authentic learning opportunities.  </a:t>
            </a:r>
          </a:p>
          <a:p>
            <a:r>
              <a:rPr lang="en-US" dirty="0" smtClean="0"/>
              <a:t>Flipped classrooms will increase our student engagement, collaborative skills, and provide a student centered learning environment where the teacher is just the guide</a:t>
            </a:r>
            <a:r>
              <a:rPr lang="en-US" dirty="0" smtClean="0"/>
              <a:t>.  It will also increase our teachers abilities to support their students better.</a:t>
            </a:r>
            <a:endParaRPr lang="en-US" dirty="0"/>
          </a:p>
        </p:txBody>
      </p:sp>
    </p:spTree>
    <p:extLst>
      <p:ext uri="{BB962C8B-B14F-4D97-AF65-F5344CB8AC3E}">
        <p14:creationId xmlns:p14="http://schemas.microsoft.com/office/powerpoint/2010/main" val="21515537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Flipped Classrooms &amp; Differentiation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Using Flipped Classrooms in our schools will naturally differentiate instruction for our students.</a:t>
            </a:r>
          </a:p>
          <a:p>
            <a:pPr lvl="1"/>
            <a:r>
              <a:rPr lang="en-US" dirty="0" smtClean="0"/>
              <a:t>Students are able to view the videos as much as possible until mastery is achieved.  This allows students to work at their own pace.</a:t>
            </a:r>
          </a:p>
          <a:p>
            <a:pPr lvl="1"/>
            <a:r>
              <a:rPr lang="en-US" dirty="0" smtClean="0"/>
              <a:t>Struggling learners can learn at their own pace without missing instruction.  Also, gifted learners can expand on their knowledge through online discussions and research.</a:t>
            </a:r>
          </a:p>
          <a:p>
            <a:pPr lvl="1"/>
            <a:r>
              <a:rPr lang="en-US" dirty="0" smtClean="0"/>
              <a:t>When students return to class they can build upon their learning experiences and focus on collaboration and higher order thinking skills</a:t>
            </a:r>
            <a:r>
              <a:rPr lang="en-US" dirty="0" smtClean="0"/>
              <a:t>.</a:t>
            </a:r>
          </a:p>
          <a:p>
            <a:pPr lvl="1"/>
            <a:r>
              <a:rPr lang="en-US" dirty="0" smtClean="0"/>
              <a:t>Students will develop more independence, which will give our teachers more time to work with struggling students in small groups or one-on-one.  Also, the teacher will have the opportunity to design collaborative and authentic tasks, which were difficult to create due to the wide range of understanding in our classrooms.</a:t>
            </a:r>
          </a:p>
          <a:p>
            <a:pPr marL="393192" lvl="1" indent="0">
              <a:buNone/>
            </a:pPr>
            <a:endParaRPr lang="en-US" dirty="0"/>
          </a:p>
        </p:txBody>
      </p:sp>
    </p:spTree>
    <p:extLst>
      <p:ext uri="{BB962C8B-B14F-4D97-AF65-F5344CB8AC3E}">
        <p14:creationId xmlns:p14="http://schemas.microsoft.com/office/powerpoint/2010/main" val="354959947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Flipped Classrooms &amp; Communication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Flipped classrooms will increase our student to student discussions as well as our student to teacher discussions.</a:t>
            </a:r>
          </a:p>
          <a:p>
            <a:r>
              <a:rPr lang="en-US" dirty="0" smtClean="0"/>
              <a:t>By viewing the videos at home, students are prepared to work collaboratively with their peers, sharing their reflections and solutions and discussing problems that they saw. </a:t>
            </a:r>
            <a:r>
              <a:rPr lang="en-US" dirty="0"/>
              <a:t>Teachers are also more available for one-on-one interactions with students</a:t>
            </a:r>
            <a:r>
              <a:rPr lang="en-US" dirty="0" smtClean="0"/>
              <a:t>.</a:t>
            </a:r>
          </a:p>
          <a:p>
            <a:r>
              <a:rPr lang="en-US" dirty="0"/>
              <a:t>B</a:t>
            </a:r>
            <a:r>
              <a:rPr lang="en-US" dirty="0" smtClean="0"/>
              <a:t>uilding in a reflection after watching the videos gives students an opportunity to think about what they have learned, how it relates to them, and its relevancy.</a:t>
            </a:r>
          </a:p>
          <a:p>
            <a:r>
              <a:rPr lang="en-US" dirty="0" smtClean="0"/>
              <a:t>This encourages our students to take ownership of their learning.</a:t>
            </a:r>
            <a:endParaRPr lang="en-US" dirty="0"/>
          </a:p>
        </p:txBody>
      </p:sp>
    </p:spTree>
    <p:extLst>
      <p:ext uri="{BB962C8B-B14F-4D97-AF65-F5344CB8AC3E}">
        <p14:creationId xmlns:p14="http://schemas.microsoft.com/office/powerpoint/2010/main" val="173632627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Flipped Classroom</a:t>
            </a:r>
            <a:endParaRPr lang="en-US" dirty="0"/>
          </a:p>
        </p:txBody>
      </p:sp>
      <p:sp>
        <p:nvSpPr>
          <p:cNvPr id="3" name="Content Placeholder 2"/>
          <p:cNvSpPr>
            <a:spLocks noGrp="1"/>
          </p:cNvSpPr>
          <p:nvPr>
            <p:ph idx="1"/>
          </p:nvPr>
        </p:nvSpPr>
        <p:spPr/>
        <p:txBody>
          <a:bodyPr>
            <a:normAutofit lnSpcReduction="10000"/>
          </a:bodyPr>
          <a:lstStyle/>
          <a:p>
            <a:r>
              <a:rPr lang="en-US" dirty="0" smtClean="0"/>
              <a:t>What is a Flipped Classroom?</a:t>
            </a:r>
          </a:p>
          <a:p>
            <a:pPr lvl="1"/>
            <a:r>
              <a:rPr lang="en-US" dirty="0" smtClean="0"/>
              <a:t>A flipped classroom is a relatively new student-centered  approach to learning.  With this model of instruction the traditional approach to learning is truly flipped.</a:t>
            </a:r>
          </a:p>
          <a:p>
            <a:pPr lvl="1"/>
            <a:r>
              <a:rPr lang="en-US" dirty="0" smtClean="0"/>
              <a:t>Instruction that used to occur at school now happens at home through teacher created videos, interactive lessons, PowerPoint’s and class readings.</a:t>
            </a:r>
          </a:p>
          <a:p>
            <a:pPr lvl="1"/>
            <a:r>
              <a:rPr lang="en-US" dirty="0" smtClean="0"/>
              <a:t>The work that used to take place at home now takes place at school through inquiry and investigation.</a:t>
            </a:r>
          </a:p>
          <a:p>
            <a:pPr lvl="1"/>
            <a:r>
              <a:rPr lang="en-US" dirty="0" smtClean="0"/>
              <a:t>Flipped classrooms can maximize classroom instruction for inquiry based activities.  </a:t>
            </a:r>
            <a:endParaRPr lang="en-US" dirty="0"/>
          </a:p>
        </p:txBody>
      </p:sp>
    </p:spTree>
    <p:extLst>
      <p:ext uri="{BB962C8B-B14F-4D97-AF65-F5344CB8AC3E}">
        <p14:creationId xmlns:p14="http://schemas.microsoft.com/office/powerpoint/2010/main" val="42415650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Research</a:t>
            </a:r>
            <a:endParaRPr lang="en-US" dirty="0"/>
          </a:p>
        </p:txBody>
      </p:sp>
      <p:sp>
        <p:nvSpPr>
          <p:cNvPr id="3" name="Content Placeholder 2"/>
          <p:cNvSpPr>
            <a:spLocks noGrp="1"/>
          </p:cNvSpPr>
          <p:nvPr>
            <p:ph idx="1"/>
          </p:nvPr>
        </p:nvSpPr>
        <p:spPr/>
        <p:txBody>
          <a:bodyPr>
            <a:normAutofit fontScale="92500"/>
          </a:bodyPr>
          <a:lstStyle/>
          <a:p>
            <a:r>
              <a:rPr lang="en-US" dirty="0" smtClean="0"/>
              <a:t>The Flipped Classroom is a relatively new teaching strategy, but many researchers believe that this new approach will have a positive impact on our students.</a:t>
            </a:r>
          </a:p>
          <a:p>
            <a:pPr lvl="1"/>
            <a:r>
              <a:rPr lang="en-US" dirty="0" smtClean="0"/>
              <a:t>“Using </a:t>
            </a:r>
            <a:r>
              <a:rPr lang="en-US" dirty="0"/>
              <a:t>this inductive approach, </a:t>
            </a:r>
            <a:r>
              <a:rPr lang="en-US" dirty="0" smtClean="0"/>
              <a:t>Tucker (2012</a:t>
            </a:r>
            <a:r>
              <a:rPr lang="en-US" dirty="0"/>
              <a:t>) stated class becomes the place to “work through problems, advance concepts, and </a:t>
            </a:r>
            <a:r>
              <a:rPr lang="en-US" dirty="0" smtClean="0"/>
              <a:t>engage in </a:t>
            </a:r>
            <a:r>
              <a:rPr lang="en-US" dirty="0"/>
              <a:t>collaborative learning” (p. 82). Such use of class time could potentially give students </a:t>
            </a:r>
            <a:r>
              <a:rPr lang="en-US" dirty="0" smtClean="0"/>
              <a:t>the</a:t>
            </a:r>
            <a:r>
              <a:rPr lang="en-US" dirty="0"/>
              <a:t> </a:t>
            </a:r>
            <a:r>
              <a:rPr lang="en-US" dirty="0" smtClean="0"/>
              <a:t>opportunity </a:t>
            </a:r>
            <a:r>
              <a:rPr lang="en-US" dirty="0"/>
              <a:t>to learn how to think for themselves by being actively engaged in the </a:t>
            </a:r>
            <a:r>
              <a:rPr lang="en-US" dirty="0" smtClean="0"/>
              <a:t>mathematics content.” (Clark, 2015 )</a:t>
            </a:r>
          </a:p>
          <a:p>
            <a:pPr lvl="1"/>
            <a:r>
              <a:rPr lang="en-US" dirty="0" smtClean="0"/>
              <a:t>“Students </a:t>
            </a:r>
            <a:r>
              <a:rPr lang="en-US" dirty="0"/>
              <a:t>in the flipped classroom would </a:t>
            </a:r>
            <a:r>
              <a:rPr lang="en-US" dirty="0" smtClean="0"/>
              <a:t>benefit more </a:t>
            </a:r>
            <a:r>
              <a:rPr lang="en-US" dirty="0"/>
              <a:t>due to the transitioning of class time from lower-level activities to collaborative </a:t>
            </a:r>
            <a:r>
              <a:rPr lang="en-US" dirty="0" smtClean="0"/>
              <a:t>group work.” (Clark, 2015)</a:t>
            </a:r>
            <a:endParaRPr lang="en-US" dirty="0"/>
          </a:p>
        </p:txBody>
      </p:sp>
    </p:spTree>
    <p:extLst>
      <p:ext uri="{BB962C8B-B14F-4D97-AF65-F5344CB8AC3E}">
        <p14:creationId xmlns:p14="http://schemas.microsoft.com/office/powerpoint/2010/main" val="1305400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Research (cont’d)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Implementing Flipped Classrooms into our schools is not only just showing videos to our students.  It is dependent upon our students participating and being engaged.  </a:t>
            </a:r>
          </a:p>
          <a:p>
            <a:pPr marL="0" indent="0">
              <a:buNone/>
            </a:pPr>
            <a:endParaRPr lang="en-US" dirty="0" smtClean="0"/>
          </a:p>
          <a:p>
            <a:pPr lvl="1"/>
            <a:r>
              <a:rPr lang="en-US" sz="3100" dirty="0" smtClean="0"/>
              <a:t>“Whether </a:t>
            </a:r>
            <a:r>
              <a:rPr lang="en-US" sz="3100" dirty="0"/>
              <a:t>it </a:t>
            </a:r>
            <a:r>
              <a:rPr lang="en-US" sz="3100" dirty="0" smtClean="0"/>
              <a:t>is watch </a:t>
            </a:r>
            <a:r>
              <a:rPr lang="en-US" sz="3100" dirty="0"/>
              <a:t>videos or complete a reading, the teacher cannot just require the task to be completed. The student needs </a:t>
            </a:r>
            <a:r>
              <a:rPr lang="en-US" sz="3100" dirty="0" smtClean="0"/>
              <a:t>to be </a:t>
            </a:r>
            <a:r>
              <a:rPr lang="en-US" sz="3100" dirty="0"/>
              <a:t>engaged in the process to assure its completion and the students acquiring the knowledge presented. This can </a:t>
            </a:r>
            <a:r>
              <a:rPr lang="en-US" sz="3100" dirty="0" smtClean="0"/>
              <a:t>be done </a:t>
            </a:r>
            <a:r>
              <a:rPr lang="en-US" sz="3100" dirty="0"/>
              <a:t>in many ways. Teachers are even getting creative with this aspect of the flipped classroom. It can be as </a:t>
            </a:r>
            <a:r>
              <a:rPr lang="en-US" sz="3100" dirty="0" smtClean="0"/>
              <a:t>simple as </a:t>
            </a:r>
            <a:r>
              <a:rPr lang="en-US" sz="3100" dirty="0"/>
              <a:t>having the students complete a worksheet or answer questions as they read or watch the video. Having </a:t>
            </a:r>
            <a:r>
              <a:rPr lang="en-US" sz="3100" dirty="0" smtClean="0"/>
              <a:t>the students </a:t>
            </a:r>
            <a:r>
              <a:rPr lang="en-US" sz="3100" dirty="0"/>
              <a:t>write questions about what further information they need is helpful in moving to the in class portion of </a:t>
            </a:r>
            <a:r>
              <a:rPr lang="en-US" sz="3100" dirty="0" smtClean="0"/>
              <a:t>the lesson.” (Schmidt &amp; Ralph, 2016 ) </a:t>
            </a:r>
          </a:p>
          <a:p>
            <a:pPr lvl="1"/>
            <a:endParaRPr lang="en-US" dirty="0"/>
          </a:p>
        </p:txBody>
      </p:sp>
    </p:spTree>
    <p:extLst>
      <p:ext uri="{BB962C8B-B14F-4D97-AF65-F5344CB8AC3E}">
        <p14:creationId xmlns:p14="http://schemas.microsoft.com/office/powerpoint/2010/main" val="121465280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Research (cont’d)</a:t>
            </a:r>
            <a:endParaRPr lang="en-US" dirty="0"/>
          </a:p>
        </p:txBody>
      </p:sp>
      <p:sp>
        <p:nvSpPr>
          <p:cNvPr id="3" name="Content Placeholder 2"/>
          <p:cNvSpPr>
            <a:spLocks noGrp="1"/>
          </p:cNvSpPr>
          <p:nvPr>
            <p:ph idx="1"/>
          </p:nvPr>
        </p:nvSpPr>
        <p:spPr/>
        <p:txBody>
          <a:bodyPr>
            <a:normAutofit/>
          </a:bodyPr>
          <a:lstStyle/>
          <a:p>
            <a:r>
              <a:rPr lang="en-US" dirty="0" smtClean="0"/>
              <a:t>Flipped Classrooms will transform our classrooms from teacher-led to student centered learning environment.</a:t>
            </a:r>
          </a:p>
          <a:p>
            <a:pPr lvl="1"/>
            <a:r>
              <a:rPr lang="en-US" dirty="0" smtClean="0"/>
              <a:t>“The reinvention </a:t>
            </a:r>
            <a:r>
              <a:rPr lang="en-US" dirty="0"/>
              <a:t>of these roles conspires to create a </a:t>
            </a:r>
            <a:r>
              <a:rPr lang="en-US" dirty="0" smtClean="0"/>
              <a:t>learning environment </a:t>
            </a:r>
            <a:r>
              <a:rPr lang="en-US" dirty="0"/>
              <a:t>that embodies the constructivist </a:t>
            </a:r>
            <a:r>
              <a:rPr lang="en-US" dirty="0" smtClean="0"/>
              <a:t>ideology, with </a:t>
            </a:r>
            <a:r>
              <a:rPr lang="en-US" dirty="0"/>
              <a:t>the classroom emerging as a creative hub for </a:t>
            </a:r>
            <a:r>
              <a:rPr lang="en-US" dirty="0" smtClean="0"/>
              <a:t>learners engaged </a:t>
            </a:r>
            <a:r>
              <a:rPr lang="en-US" dirty="0"/>
              <a:t>in meaningful activities that are focused </a:t>
            </a:r>
            <a:r>
              <a:rPr lang="en-US" dirty="0" smtClean="0"/>
              <a:t>on achieving </a:t>
            </a:r>
            <a:r>
              <a:rPr lang="en-US" dirty="0"/>
              <a:t>mastery of skills and concepts, rather </a:t>
            </a:r>
            <a:r>
              <a:rPr lang="en-US" dirty="0" smtClean="0"/>
              <a:t>than simply </a:t>
            </a:r>
            <a:r>
              <a:rPr lang="en-US" dirty="0"/>
              <a:t>providing coverage of </a:t>
            </a:r>
            <a:r>
              <a:rPr lang="en-US" dirty="0" smtClean="0"/>
              <a:t>them.” (</a:t>
            </a:r>
            <a:r>
              <a:rPr lang="en-US" dirty="0" err="1" smtClean="0"/>
              <a:t>Jacot</a:t>
            </a:r>
            <a:r>
              <a:rPr lang="en-US" dirty="0" smtClean="0"/>
              <a:t>, </a:t>
            </a:r>
            <a:r>
              <a:rPr lang="en-US" dirty="0" err="1" smtClean="0"/>
              <a:t>Noren</a:t>
            </a:r>
            <a:r>
              <a:rPr lang="en-US" dirty="0" smtClean="0"/>
              <a:t>, Berge, 2014)</a:t>
            </a:r>
          </a:p>
          <a:p>
            <a:pPr lvl="1"/>
            <a:endParaRPr lang="en-US" dirty="0"/>
          </a:p>
        </p:txBody>
      </p:sp>
    </p:spTree>
    <p:extLst>
      <p:ext uri="{BB962C8B-B14F-4D97-AF65-F5344CB8AC3E}">
        <p14:creationId xmlns:p14="http://schemas.microsoft.com/office/powerpoint/2010/main" val="153013485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Research (cont’d)</a:t>
            </a:r>
            <a:endParaRPr lang="en-US" dirty="0"/>
          </a:p>
        </p:txBody>
      </p:sp>
      <p:sp>
        <p:nvSpPr>
          <p:cNvPr id="3" name="Content Placeholder 2"/>
          <p:cNvSpPr>
            <a:spLocks noGrp="1"/>
          </p:cNvSpPr>
          <p:nvPr>
            <p:ph idx="1"/>
          </p:nvPr>
        </p:nvSpPr>
        <p:spPr/>
        <p:txBody>
          <a:bodyPr>
            <a:normAutofit/>
          </a:bodyPr>
          <a:lstStyle/>
          <a:p>
            <a:r>
              <a:rPr lang="en-US" dirty="0" smtClean="0"/>
              <a:t>There are both benefits and challenges to implementing Flipped Classrooms into our schools.</a:t>
            </a:r>
          </a:p>
          <a:p>
            <a:pPr lvl="1"/>
            <a:r>
              <a:rPr lang="en-US" dirty="0" smtClean="0"/>
              <a:t>“The </a:t>
            </a:r>
            <a:r>
              <a:rPr lang="en-US" dirty="0"/>
              <a:t>benefits discussed include maximizing class time, fostering authentic learning, student centered learning and personalization. </a:t>
            </a:r>
            <a:r>
              <a:rPr lang="en-US" dirty="0" smtClean="0"/>
              <a:t>There can </a:t>
            </a:r>
            <a:r>
              <a:rPr lang="en-US" dirty="0"/>
              <a:t>also be technological barriers and learning preferences that present challenges for both teachers and students when considering designing flipped classroom instruction</a:t>
            </a:r>
            <a:r>
              <a:rPr lang="en-US" dirty="0" smtClean="0"/>
              <a:t>.” (Mazur, Brown, &amp; Jacobsen, 2015) </a:t>
            </a:r>
          </a:p>
          <a:p>
            <a:pPr marL="393192" lvl="1" indent="0">
              <a:buNone/>
            </a:pPr>
            <a:endParaRPr lang="en-US" dirty="0"/>
          </a:p>
        </p:txBody>
      </p:sp>
    </p:spTree>
    <p:extLst>
      <p:ext uri="{BB962C8B-B14F-4D97-AF65-F5344CB8AC3E}">
        <p14:creationId xmlns:p14="http://schemas.microsoft.com/office/powerpoint/2010/main" val="40398825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Plan</a:t>
            </a:r>
            <a:endParaRPr lang="en-US" dirty="0"/>
          </a:p>
        </p:txBody>
      </p:sp>
      <p:sp>
        <p:nvSpPr>
          <p:cNvPr id="3" name="Content Placeholder 2"/>
          <p:cNvSpPr>
            <a:spLocks noGrp="1"/>
          </p:cNvSpPr>
          <p:nvPr>
            <p:ph idx="1"/>
          </p:nvPr>
        </p:nvSpPr>
        <p:spPr/>
        <p:txBody>
          <a:bodyPr>
            <a:normAutofit fontScale="92500"/>
          </a:bodyPr>
          <a:lstStyle/>
          <a:p>
            <a:r>
              <a:rPr lang="en-US" dirty="0" smtClean="0"/>
              <a:t>The change model that would be most effective for Flipped Classrooms would be the Cyclical Process Framework.  </a:t>
            </a:r>
          </a:p>
          <a:p>
            <a:r>
              <a:rPr lang="en-US" dirty="0" smtClean="0"/>
              <a:t>Within this framework change would begin at team and individual levels.  Coaches and mentors would start helping individuals master the Flipped Classroom approach while highlighting their achievements to the other stakeholders.  </a:t>
            </a:r>
          </a:p>
          <a:p>
            <a:r>
              <a:rPr lang="en-US" dirty="0" smtClean="0"/>
              <a:t>Then this framework would start to support more teachers </a:t>
            </a:r>
            <a:r>
              <a:rPr lang="en-US" dirty="0" smtClean="0"/>
              <a:t>during their initiation.  During this time the teams will continue to review and change this approach to suit our students’ needs.</a:t>
            </a:r>
            <a:endParaRPr lang="en-US" dirty="0"/>
          </a:p>
        </p:txBody>
      </p:sp>
    </p:spTree>
    <p:extLst>
      <p:ext uri="{BB962C8B-B14F-4D97-AF65-F5344CB8AC3E}">
        <p14:creationId xmlns:p14="http://schemas.microsoft.com/office/powerpoint/2010/main" val="122828901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Plan (cont’d)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Once the change has taken place in some of our classrooms, then it will be time to share this change at the system level.  </a:t>
            </a:r>
          </a:p>
          <a:p>
            <a:r>
              <a:rPr lang="en-US" dirty="0" smtClean="0"/>
              <a:t>Student data and successes will be shared with all of the teachers, parents, and other stakeholders.  </a:t>
            </a:r>
            <a:r>
              <a:rPr lang="en-US" dirty="0" smtClean="0"/>
              <a:t>While reviewing this data, goals will be made and established for our students.  </a:t>
            </a:r>
          </a:p>
          <a:p>
            <a:r>
              <a:rPr lang="en-US" dirty="0" smtClean="0"/>
              <a:t>Our teachers will need to be trained on video creation tools, hosting sites, and interactive video tools.  It’s not necessary that we purchase one particular brand, but be aware the way that our teachers use this technology will foster learning.</a:t>
            </a:r>
          </a:p>
          <a:p>
            <a:r>
              <a:rPr lang="en-US" dirty="0" smtClean="0"/>
              <a:t>With the help of our instructional technology coaches our teachers can be taught these simple tools during grade level </a:t>
            </a:r>
            <a:r>
              <a:rPr lang="en-US" dirty="0" err="1" smtClean="0"/>
              <a:t>plannings</a:t>
            </a:r>
            <a:r>
              <a:rPr lang="en-US" dirty="0" smtClean="0"/>
              <a:t> and staff development initiatives.</a:t>
            </a:r>
          </a:p>
          <a:p>
            <a:endParaRPr lang="en-US" dirty="0" smtClean="0"/>
          </a:p>
        </p:txBody>
      </p:sp>
    </p:spTree>
    <p:extLst>
      <p:ext uri="{BB962C8B-B14F-4D97-AF65-F5344CB8AC3E}">
        <p14:creationId xmlns:p14="http://schemas.microsoft.com/office/powerpoint/2010/main" val="125354218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Plan (cont’d)</a:t>
            </a:r>
            <a:endParaRPr lang="en-US" dirty="0"/>
          </a:p>
        </p:txBody>
      </p:sp>
      <p:sp>
        <p:nvSpPr>
          <p:cNvPr id="3" name="Content Placeholder 2"/>
          <p:cNvSpPr>
            <a:spLocks noGrp="1"/>
          </p:cNvSpPr>
          <p:nvPr>
            <p:ph idx="1"/>
          </p:nvPr>
        </p:nvSpPr>
        <p:spPr/>
        <p:txBody>
          <a:bodyPr/>
          <a:lstStyle/>
          <a:p>
            <a:r>
              <a:rPr lang="en-US" dirty="0" smtClean="0"/>
              <a:t>Along with these trainings, our instructional coaches can begin to compile these teacher made videos to share across the system.  This will help teachers with planning and video creation times and it will help make sure that the same vocabulary is being used correctly throughout the school system.</a:t>
            </a:r>
            <a:endParaRPr lang="en-US" dirty="0"/>
          </a:p>
        </p:txBody>
      </p:sp>
    </p:spTree>
    <p:extLst>
      <p:ext uri="{BB962C8B-B14F-4D97-AF65-F5344CB8AC3E}">
        <p14:creationId xmlns:p14="http://schemas.microsoft.com/office/powerpoint/2010/main" val="284968319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After researching Flipped Classrooms I still believe that this is a new approach to teaching that is worth further research.  It has several benefits that would greatly help our students think critically, communicate effectively, to become self-directed learners and problem solvers.  I do believe that it can have some positive impacts in our elementary schools as well as the secondary schools.  Several of the authors cautioned using it in the elementary school, but they encouraged flipping one lesson at a time.  Flipped Classrooms also have several limitations, but I believe with consistent planning and parental and staff understanding that this resource can benefit our students tremendously.  </a:t>
            </a:r>
            <a:r>
              <a:rPr lang="en-US" dirty="0" smtClean="0"/>
              <a:t>In the next few years technology is going to revolutionize the way we teach our students.  Why not be in a position to make the most impact for our students?  Our students need to be engaged in authentic and meaningful activities, if we are going to prepare them successfully for the future.  </a:t>
            </a:r>
            <a:endParaRPr lang="en-US" dirty="0" smtClean="0"/>
          </a:p>
        </p:txBody>
      </p:sp>
    </p:spTree>
    <p:extLst>
      <p:ext uri="{BB962C8B-B14F-4D97-AF65-F5344CB8AC3E}">
        <p14:creationId xmlns:p14="http://schemas.microsoft.com/office/powerpoint/2010/main" val="25375260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85000" lnSpcReduction="10000"/>
          </a:bodyPr>
          <a:lstStyle/>
          <a:p>
            <a:r>
              <a:rPr lang="en-US" dirty="0"/>
              <a:t>Clark, K. (2015). The Effects of the Flipped Model of Instruction on Student Engagement and Performance in the Secondary Mathematics Classroom. </a:t>
            </a:r>
            <a:r>
              <a:rPr lang="en-US" i="1" dirty="0"/>
              <a:t>Journal of Educators Online,</a:t>
            </a:r>
            <a:r>
              <a:rPr lang="en-US" dirty="0"/>
              <a:t> </a:t>
            </a:r>
            <a:r>
              <a:rPr lang="en-US" i="1" dirty="0"/>
              <a:t>12</a:t>
            </a:r>
            <a:r>
              <a:rPr lang="en-US" dirty="0"/>
              <a:t>, 91-115. </a:t>
            </a:r>
            <a:endParaRPr lang="en-US" dirty="0" smtClean="0"/>
          </a:p>
          <a:p>
            <a:r>
              <a:rPr lang="en-US" dirty="0" err="1" smtClean="0"/>
              <a:t>Jacot</a:t>
            </a:r>
            <a:r>
              <a:rPr lang="en-US" dirty="0"/>
              <a:t>, M., </a:t>
            </a:r>
            <a:r>
              <a:rPr lang="en-US" dirty="0" err="1"/>
              <a:t>Noren</a:t>
            </a:r>
            <a:r>
              <a:rPr lang="en-US" dirty="0"/>
              <a:t>, J., &amp; Berge, Z. (2014). The Flipped Classroom In Training and Development: Fad or future? </a:t>
            </a:r>
            <a:r>
              <a:rPr lang="en-US" i="1" dirty="0"/>
              <a:t>International Society for Performance Improvement,</a:t>
            </a:r>
            <a:r>
              <a:rPr lang="en-US" dirty="0"/>
              <a:t> </a:t>
            </a:r>
            <a:r>
              <a:rPr lang="en-US" i="1" dirty="0"/>
              <a:t>53</a:t>
            </a:r>
            <a:r>
              <a:rPr lang="en-US" dirty="0"/>
              <a:t>, 23-28. </a:t>
            </a:r>
            <a:endParaRPr lang="en-US" dirty="0" smtClean="0"/>
          </a:p>
          <a:p>
            <a:r>
              <a:rPr lang="en-US" dirty="0"/>
              <a:t>Mazur, A., Brown, B., &amp; Jacobsen, M. (2015). Learning Designs Using Flipped Classroom Instruction. </a:t>
            </a:r>
            <a:r>
              <a:rPr lang="en-US" i="1" dirty="0"/>
              <a:t>Canadian Journal of Learning and Technology,</a:t>
            </a:r>
            <a:r>
              <a:rPr lang="en-US" dirty="0"/>
              <a:t> </a:t>
            </a:r>
            <a:r>
              <a:rPr lang="en-US" i="1" dirty="0"/>
              <a:t>41</a:t>
            </a:r>
            <a:r>
              <a:rPr lang="en-US" dirty="0"/>
              <a:t>(2), 1-26. </a:t>
            </a:r>
          </a:p>
          <a:p>
            <a:r>
              <a:rPr lang="en-US" dirty="0" smtClean="0"/>
              <a:t>Schmidt</a:t>
            </a:r>
            <a:r>
              <a:rPr lang="en-US" dirty="0"/>
              <a:t>, S., &amp; Ralph, D. (2016). The Flipped Classroom: A twist on teaching. </a:t>
            </a:r>
            <a:r>
              <a:rPr lang="en-US" i="1" dirty="0"/>
              <a:t>Contemporary Issues in Education Research,</a:t>
            </a:r>
            <a:r>
              <a:rPr lang="en-US" dirty="0"/>
              <a:t> </a:t>
            </a:r>
            <a:r>
              <a:rPr lang="en-US" i="1" dirty="0"/>
              <a:t>9</a:t>
            </a:r>
            <a:r>
              <a:rPr lang="en-US" dirty="0"/>
              <a:t>(1), 1-6. </a:t>
            </a:r>
          </a:p>
          <a:p>
            <a:endParaRPr lang="en-US" dirty="0"/>
          </a:p>
          <a:p>
            <a:endParaRPr lang="en-US" dirty="0"/>
          </a:p>
        </p:txBody>
      </p:sp>
    </p:spTree>
    <p:extLst>
      <p:ext uri="{BB962C8B-B14F-4D97-AF65-F5344CB8AC3E}">
        <p14:creationId xmlns:p14="http://schemas.microsoft.com/office/powerpoint/2010/main" val="218490366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Flipped Classroom (cont’d)</a:t>
            </a:r>
            <a:endParaRPr lang="en-US" dirty="0"/>
          </a:p>
        </p:txBody>
      </p:sp>
      <p:sp>
        <p:nvSpPr>
          <p:cNvPr id="3" name="Content Placeholder 2"/>
          <p:cNvSpPr>
            <a:spLocks noGrp="1"/>
          </p:cNvSpPr>
          <p:nvPr>
            <p:ph idx="1"/>
          </p:nvPr>
        </p:nvSpPr>
        <p:spPr/>
        <p:txBody>
          <a:bodyPr/>
          <a:lstStyle/>
          <a:p>
            <a:r>
              <a:rPr lang="en-US" dirty="0" smtClean="0"/>
              <a:t>Our classrooms will transform from teacher-led to student centered learning environments.  Students will be actively engaged in collaborative discussions, hands-on activities, and using their problem-solving skills.</a:t>
            </a:r>
          </a:p>
          <a:p>
            <a:r>
              <a:rPr lang="en-US" dirty="0" smtClean="0"/>
              <a:t>Flipped classrooms will also give our teachers the opportunity to create authentic and meaningful learning experiences.  </a:t>
            </a:r>
            <a:endParaRPr lang="en-US" dirty="0"/>
          </a:p>
        </p:txBody>
      </p:sp>
    </p:spTree>
    <p:extLst>
      <p:ext uri="{BB962C8B-B14F-4D97-AF65-F5344CB8AC3E}">
        <p14:creationId xmlns:p14="http://schemas.microsoft.com/office/powerpoint/2010/main" val="38587809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Vision at MCS</a:t>
            </a:r>
            <a:endParaRPr lang="en-US" dirty="0"/>
          </a:p>
        </p:txBody>
      </p:sp>
      <p:sp>
        <p:nvSpPr>
          <p:cNvPr id="3" name="Content Placeholder 2"/>
          <p:cNvSpPr>
            <a:spLocks noGrp="1"/>
          </p:cNvSpPr>
          <p:nvPr>
            <p:ph idx="1"/>
          </p:nvPr>
        </p:nvSpPr>
        <p:spPr/>
        <p:txBody>
          <a:bodyPr/>
          <a:lstStyle/>
          <a:p>
            <a:r>
              <a:rPr lang="en-US" dirty="0" smtClean="0"/>
              <a:t>The vision of Marietta City Schools is to use technology to further our learning communities where:</a:t>
            </a:r>
          </a:p>
          <a:p>
            <a:pPr lvl="1"/>
            <a:r>
              <a:rPr lang="en-US" dirty="0" smtClean="0"/>
              <a:t> Our students are engaged in a challenging curriculum that is focused on inquiry.</a:t>
            </a:r>
          </a:p>
          <a:p>
            <a:pPr lvl="1"/>
            <a:r>
              <a:rPr lang="en-US" dirty="0" smtClean="0"/>
              <a:t>Teachers and administrators actively integrate technology into our curriculum to support our students.</a:t>
            </a:r>
          </a:p>
          <a:p>
            <a:pPr lvl="1"/>
            <a:r>
              <a:rPr lang="en-US" dirty="0" smtClean="0"/>
              <a:t>Parents are also supportive of student learning while actively integrating technology resources at home.</a:t>
            </a:r>
            <a:endParaRPr lang="en-US" dirty="0"/>
          </a:p>
        </p:txBody>
      </p:sp>
    </p:spTree>
    <p:extLst>
      <p:ext uri="{BB962C8B-B14F-4D97-AF65-F5344CB8AC3E}">
        <p14:creationId xmlns:p14="http://schemas.microsoft.com/office/powerpoint/2010/main" val="380017875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Technology Vision at MCS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new approach to learning actively supports our vision here at MCS.  Flipped classrooms is a twist on the traditional approach to learning.  Students do all of the traditional learning at home and when they arrive at school they are ready to investigate problems and solutions and analyze readings.</a:t>
            </a:r>
          </a:p>
          <a:p>
            <a:r>
              <a:rPr lang="en-US" dirty="0" smtClean="0"/>
              <a:t>Flipped classrooms will enhance our challenging curriculum because it provides more time for hands on activities through inquiry and analysis.  Also, it will require our staff and parents to actively integrate technology, at home and at school, to support our students learning.</a:t>
            </a:r>
          </a:p>
          <a:p>
            <a:r>
              <a:rPr lang="en-US" dirty="0" smtClean="0"/>
              <a:t>Teachers will create  videos for their lectures along with providing various resources to teach their designated concepts.</a:t>
            </a:r>
          </a:p>
        </p:txBody>
      </p:sp>
    </p:spTree>
    <p:extLst>
      <p:ext uri="{BB962C8B-B14F-4D97-AF65-F5344CB8AC3E}">
        <p14:creationId xmlns:p14="http://schemas.microsoft.com/office/powerpoint/2010/main" val="213992736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Levels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Flipped classrooms can benefit our elementary, middle, and high school students.</a:t>
            </a:r>
          </a:p>
          <a:p>
            <a:r>
              <a:rPr lang="en-US" dirty="0" smtClean="0"/>
              <a:t>The flipped classroom can be integrated into our middle and high school classrooms easily.  It is encouraged that in the elementary classes that instead of flipping an entire class that one lesson is flipped.</a:t>
            </a:r>
          </a:p>
          <a:p>
            <a:r>
              <a:rPr lang="en-US" dirty="0" smtClean="0"/>
              <a:t>Flipping a lesson, for the elementary student, gives the teacher an opportunity to focus on an area that students need more practice in.</a:t>
            </a:r>
          </a:p>
          <a:p>
            <a:r>
              <a:rPr lang="en-US" dirty="0" smtClean="0"/>
              <a:t>To insure that all students have equal access to this technology, teachers can create DVD’s for students or share these resources on a </a:t>
            </a:r>
            <a:r>
              <a:rPr lang="en-US" dirty="0" err="1" smtClean="0"/>
              <a:t>flashdrive</a:t>
            </a:r>
            <a:r>
              <a:rPr lang="en-US" dirty="0" smtClean="0"/>
              <a:t> for students to use.</a:t>
            </a:r>
            <a:endParaRPr lang="en-US" dirty="0"/>
          </a:p>
        </p:txBody>
      </p:sp>
    </p:spTree>
    <p:extLst>
      <p:ext uri="{BB962C8B-B14F-4D97-AF65-F5344CB8AC3E}">
        <p14:creationId xmlns:p14="http://schemas.microsoft.com/office/powerpoint/2010/main" val="59878207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Equipment &amp; Software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Flipped classrooms do not require expensive software or equipment.  Many of the resources used to create the teacher made videos are available in our classrooms or they are free to download.</a:t>
            </a:r>
          </a:p>
          <a:p>
            <a:r>
              <a:rPr lang="en-US" dirty="0" smtClean="0"/>
              <a:t>To begin, teachers will create short 10-15 minute videos for students to watch.  These videos can be made by several popular </a:t>
            </a:r>
            <a:r>
              <a:rPr lang="en-US" dirty="0" err="1" smtClean="0"/>
              <a:t>screencasting</a:t>
            </a:r>
            <a:r>
              <a:rPr lang="en-US" dirty="0" smtClean="0"/>
              <a:t> tools.  For example, Jing, SnagIt, or Screen-O-</a:t>
            </a:r>
            <a:r>
              <a:rPr lang="en-US" dirty="0" err="1" smtClean="0"/>
              <a:t>Matic</a:t>
            </a:r>
            <a:r>
              <a:rPr lang="en-US" dirty="0" smtClean="0"/>
              <a:t>.  These videos can also be made through our document cameras as well.</a:t>
            </a:r>
          </a:p>
          <a:p>
            <a:r>
              <a:rPr lang="en-US" dirty="0" smtClean="0"/>
              <a:t>Once the videos have been created they can be uploaded to </a:t>
            </a:r>
            <a:r>
              <a:rPr lang="en-US" dirty="0" err="1" smtClean="0"/>
              <a:t>Youtube</a:t>
            </a:r>
            <a:r>
              <a:rPr lang="en-US" dirty="0" smtClean="0"/>
              <a:t> or Aspen (Learning Management System) to be viewed by our students.</a:t>
            </a:r>
          </a:p>
        </p:txBody>
      </p:sp>
    </p:spTree>
    <p:extLst>
      <p:ext uri="{BB962C8B-B14F-4D97-AF65-F5344CB8AC3E}">
        <p14:creationId xmlns:p14="http://schemas.microsoft.com/office/powerpoint/2010/main" val="305892055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Support</a:t>
            </a:r>
            <a:endParaRPr lang="en-US" dirty="0"/>
          </a:p>
        </p:txBody>
      </p:sp>
      <p:sp>
        <p:nvSpPr>
          <p:cNvPr id="3" name="Content Placeholder 2"/>
          <p:cNvSpPr>
            <a:spLocks noGrp="1"/>
          </p:cNvSpPr>
          <p:nvPr>
            <p:ph idx="1"/>
          </p:nvPr>
        </p:nvSpPr>
        <p:spPr/>
        <p:txBody>
          <a:bodyPr>
            <a:normAutofit/>
          </a:bodyPr>
          <a:lstStyle/>
          <a:p>
            <a:r>
              <a:rPr lang="en-US" dirty="0" smtClean="0"/>
              <a:t>Marietta City employs a computer technician in each school to assist with the maintenance of our technology needs.  Also, there are three Instructional Technology Coaches available in our system.</a:t>
            </a:r>
          </a:p>
          <a:p>
            <a:r>
              <a:rPr lang="en-US" dirty="0" smtClean="0"/>
              <a:t>To support flipped classrooms our teachers will have to make sure that access to the online videos, PowerPoint presentations, and readings are easy for students to access.  Teachers can encourage this </a:t>
            </a:r>
            <a:r>
              <a:rPr lang="en-US" dirty="0"/>
              <a:t>by setting up iPad lending programs, burning DVDs, or inviting </a:t>
            </a:r>
            <a:r>
              <a:rPr lang="en-US" dirty="0" smtClean="0"/>
              <a:t>students </a:t>
            </a:r>
            <a:r>
              <a:rPr lang="en-US" dirty="0"/>
              <a:t>to come in early to watch</a:t>
            </a:r>
            <a:r>
              <a:rPr lang="en-US" dirty="0" smtClean="0"/>
              <a:t>.</a:t>
            </a:r>
          </a:p>
          <a:p>
            <a:endParaRPr lang="en-US" dirty="0"/>
          </a:p>
        </p:txBody>
      </p:sp>
    </p:spTree>
    <p:extLst>
      <p:ext uri="{BB962C8B-B14F-4D97-AF65-F5344CB8AC3E}">
        <p14:creationId xmlns:p14="http://schemas.microsoft.com/office/powerpoint/2010/main" val="318736345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There are several benefits to incorporating flipped classrooms into our schools, but there are a few challenges that we must address.</a:t>
            </a:r>
          </a:p>
          <a:p>
            <a:pPr lvl="1"/>
            <a:r>
              <a:rPr lang="en-US" dirty="0" smtClean="0"/>
              <a:t>Creating engaging videos: It maybe difficult for teachers to create engaging materials to support our students.  If the materials are not engaging then our students can lose their focus and can become inattentive.</a:t>
            </a:r>
          </a:p>
          <a:p>
            <a:pPr lvl="1"/>
            <a:r>
              <a:rPr lang="en-US" dirty="0" smtClean="0"/>
              <a:t>Production time: Teachers will create their own videos, so this will increase their planning needs.  Along with creating these videos they will also develop these authentic activities to follow along with these presentations.</a:t>
            </a:r>
          </a:p>
          <a:p>
            <a:pPr lvl="1"/>
            <a:r>
              <a:rPr lang="en-US" dirty="0" smtClean="0"/>
              <a:t>Access to the online materials: Many of our parents do not have computer access, so we must allow these students to arrive early </a:t>
            </a:r>
            <a:r>
              <a:rPr lang="en-US" dirty="0"/>
              <a:t>t</a:t>
            </a:r>
            <a:r>
              <a:rPr lang="en-US" dirty="0" smtClean="0"/>
              <a:t>o view the video or create a DVD for them to watch. </a:t>
            </a:r>
          </a:p>
          <a:p>
            <a:endParaRPr lang="en-US" dirty="0"/>
          </a:p>
        </p:txBody>
      </p:sp>
    </p:spTree>
    <p:extLst>
      <p:ext uri="{BB962C8B-B14F-4D97-AF65-F5344CB8AC3E}">
        <p14:creationId xmlns:p14="http://schemas.microsoft.com/office/powerpoint/2010/main" val="31102355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1923</TotalTime>
  <Words>2721</Words>
  <Application>Microsoft Office PowerPoint</Application>
  <PresentationFormat>On-screen Show (4:3)</PresentationFormat>
  <Paragraphs>121</Paragraphs>
  <Slides>28</Slides>
  <Notes>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Flow</vt:lpstr>
      <vt:lpstr>The Flipped Classroom:  Is It Right For MCS? </vt:lpstr>
      <vt:lpstr>The Flipped Classroom</vt:lpstr>
      <vt:lpstr>The Flipped Classroom (cont’d)</vt:lpstr>
      <vt:lpstr>Technology Vision at MCS</vt:lpstr>
      <vt:lpstr>Technology Vision at MCS (cont’d)</vt:lpstr>
      <vt:lpstr>Grade Levels</vt:lpstr>
      <vt:lpstr>Equipment &amp; Software</vt:lpstr>
      <vt:lpstr>Technical Support</vt:lpstr>
      <vt:lpstr>Limitations</vt:lpstr>
      <vt:lpstr>Limitations (cont’d)</vt:lpstr>
      <vt:lpstr>Cost of the Emerging Technology</vt:lpstr>
      <vt:lpstr>Cost of Emerging Technology (cont’d)</vt:lpstr>
      <vt:lpstr>Funding for Flipped Classrooms</vt:lpstr>
      <vt:lpstr>Funding for Flipped Classrooms (cont’d)</vt:lpstr>
      <vt:lpstr>Flipped Classrooms &amp; Common Core Standards</vt:lpstr>
      <vt:lpstr>Flipped Classrooms &amp; Common Core Standards (cont’d)</vt:lpstr>
      <vt:lpstr>Student Learning Goals</vt:lpstr>
      <vt:lpstr>Flipped Classrooms &amp; Differentiation</vt:lpstr>
      <vt:lpstr>Flipped Classrooms &amp; Communication</vt:lpstr>
      <vt:lpstr>Evaluation of Research</vt:lpstr>
      <vt:lpstr>Evaluation of Research (cont’d)</vt:lpstr>
      <vt:lpstr>Evaluation of Research (cont’d)</vt:lpstr>
      <vt:lpstr>Evaluation of Research (cont’d)</vt:lpstr>
      <vt:lpstr>Implementation Plan</vt:lpstr>
      <vt:lpstr>Implementation Plan (cont’d)</vt:lpstr>
      <vt:lpstr>Implementation Plan (cont’d)</vt:lpstr>
      <vt:lpstr>Reflections</vt:lpstr>
      <vt:lpstr>References</vt:lpstr>
    </vt:vector>
  </TitlesOfParts>
  <Company>Marietta City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Flipped Classroom:  Is It Right For A. L. Burruss? </dc:title>
  <dc:creator>EdmondsonGoodman, Tabitha</dc:creator>
  <cp:lastModifiedBy>EdmondsonGoodman, Tabitha</cp:lastModifiedBy>
  <cp:revision>48</cp:revision>
  <dcterms:created xsi:type="dcterms:W3CDTF">2016-04-02T21:02:15Z</dcterms:created>
  <dcterms:modified xsi:type="dcterms:W3CDTF">2016-04-05T02:14:14Z</dcterms:modified>
</cp:coreProperties>
</file>